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ebo Regular" charset="1" panose="00000500000000000000"/>
      <p:regular r:id="rId10"/>
    </p:embeddedFont>
    <p:embeddedFont>
      <p:font typeface="Heebo Regular Bold" charset="1" panose="00000600000000000000"/>
      <p:regular r:id="rId11"/>
    </p:embeddedFont>
    <p:embeddedFont>
      <p:font typeface="DejaVu Serif" charset="1" panose="02060603050605020204"/>
      <p:regular r:id="rId12"/>
    </p:embeddedFont>
    <p:embeddedFont>
      <p:font typeface="DejaVu Serif Bold" charset="1" panose="02060803050605020204"/>
      <p:regular r:id="rId13"/>
    </p:embeddedFont>
    <p:embeddedFont>
      <p:font typeface="DejaVu Serif Italics" charset="1" panose="020606030503050B0204"/>
      <p:regular r:id="rId14"/>
    </p:embeddedFont>
    <p:embeddedFont>
      <p:font typeface="DejaVu Serif Bold Italics" charset="1" panose="020608030503050B0204"/>
      <p:regular r:id="rId15"/>
    </p:embeddedFont>
    <p:embeddedFont>
      <p:font typeface="Heebo Bold" charset="1" panose="00000800000000000000"/>
      <p:regular r:id="rId16"/>
    </p:embeddedFont>
    <p:embeddedFont>
      <p:font typeface="Heebo Bold Bold" charset="1" panose="000009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55" Target="slides/slide38.xml" Type="http://schemas.openxmlformats.org/officeDocument/2006/relationships/slide"/><Relationship Id="rId56" Target="slides/slide39.xml" Type="http://schemas.openxmlformats.org/officeDocument/2006/relationships/slide"/><Relationship Id="rId57" Target="slides/slide40.xml" Type="http://schemas.openxmlformats.org/officeDocument/2006/relationships/slide"/><Relationship Id="rId58" Target="slides/slide41.xml" Type="http://schemas.openxmlformats.org/officeDocument/2006/relationships/slide"/><Relationship Id="rId59" Target="slides/slide4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jpeg" Type="http://schemas.openxmlformats.org/officeDocument/2006/relationships/image"/><Relationship Id="rId5" Target="../media/image2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934188" y="794979"/>
            <a:ext cx="16419623" cy="8697043"/>
            <a:chOff x="0" y="0"/>
            <a:chExt cx="63915348" cy="33854280"/>
          </a:xfrm>
        </p:grpSpPr>
        <p:sp>
          <p:nvSpPr>
            <p:cNvPr name="Freeform 3" id="3"/>
            <p:cNvSpPr/>
            <p:nvPr/>
          </p:nvSpPr>
          <p:spPr>
            <a:xfrm>
              <a:off x="0" y="0"/>
              <a:ext cx="63915348" cy="33854281"/>
            </a:xfrm>
            <a:custGeom>
              <a:avLst/>
              <a:gdLst/>
              <a:ahLst/>
              <a:cxnLst/>
              <a:rect r="r" b="b" t="t" l="l"/>
              <a:pathLst>
                <a:path h="33854281" w="63915348">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pic>
        <p:nvPicPr>
          <p:cNvPr name="Picture 4" id="4"/>
          <p:cNvPicPr>
            <a:picLocks noChangeAspect="true"/>
          </p:cNvPicPr>
          <p:nvPr/>
        </p:nvPicPr>
        <p:blipFill>
          <a:blip r:embed="rId2"/>
          <a:srcRect l="0" t="0" r="0" b="0"/>
          <a:stretch>
            <a:fillRect/>
          </a:stretch>
        </p:blipFill>
        <p:spPr>
          <a:xfrm flipH="false" flipV="false" rot="0">
            <a:off x="4101921" y="826658"/>
            <a:ext cx="14186079" cy="9460342"/>
          </a:xfrm>
          <a:prstGeom prst="rect">
            <a:avLst/>
          </a:prstGeom>
        </p:spPr>
      </p:pic>
      <p:grpSp>
        <p:nvGrpSpPr>
          <p:cNvPr name="Group 5" id="5"/>
          <p:cNvGrpSpPr/>
          <p:nvPr/>
        </p:nvGrpSpPr>
        <p:grpSpPr>
          <a:xfrm rot="0">
            <a:off x="1490757" y="1237054"/>
            <a:ext cx="11885415" cy="3602943"/>
            <a:chOff x="0" y="0"/>
            <a:chExt cx="15847220" cy="4803924"/>
          </a:xfrm>
        </p:grpSpPr>
        <p:sp>
          <p:nvSpPr>
            <p:cNvPr name="TextBox 6" id="6"/>
            <p:cNvSpPr txBox="true"/>
            <p:nvPr/>
          </p:nvSpPr>
          <p:spPr>
            <a:xfrm rot="0">
              <a:off x="0" y="1136039"/>
              <a:ext cx="15847220" cy="3667885"/>
            </a:xfrm>
            <a:prstGeom prst="rect">
              <a:avLst/>
            </a:prstGeom>
          </p:spPr>
          <p:txBody>
            <a:bodyPr anchor="t" rtlCol="false" tIns="0" lIns="0" bIns="0" rIns="0">
              <a:spAutoFit/>
            </a:bodyPr>
            <a:lstStyle/>
            <a:p>
              <a:pPr>
                <a:lnSpc>
                  <a:spcPts val="10887"/>
                </a:lnSpc>
              </a:pPr>
              <a:r>
                <a:rPr lang="en-US" sz="9072">
                  <a:solidFill>
                    <a:srgbClr val="7BFFA0"/>
                  </a:solidFill>
                  <a:latin typeface="Heebo Bold"/>
                </a:rPr>
                <a:t>Statistici status curent WSD Database </a:t>
              </a:r>
            </a:p>
          </p:txBody>
        </p:sp>
        <p:sp>
          <p:nvSpPr>
            <p:cNvPr name="TextBox 7" id="7"/>
            <p:cNvSpPr txBox="true"/>
            <p:nvPr/>
          </p:nvSpPr>
          <p:spPr>
            <a:xfrm rot="0">
              <a:off x="0" y="-38100"/>
              <a:ext cx="12074364" cy="515620"/>
            </a:xfrm>
            <a:prstGeom prst="rect">
              <a:avLst/>
            </a:prstGeom>
          </p:spPr>
          <p:txBody>
            <a:bodyPr anchor="t" rtlCol="false" tIns="0" lIns="0" bIns="0" rIns="0">
              <a:spAutoFit/>
            </a:bodyPr>
            <a:lstStyle/>
            <a:p>
              <a:pPr>
                <a:lnSpc>
                  <a:spcPts val="3359"/>
                </a:lnSpc>
              </a:pPr>
              <a:r>
                <a:rPr lang="en-US" spc="228" sz="2400">
                  <a:solidFill>
                    <a:srgbClr val="FFFFFF"/>
                  </a:solidFill>
                  <a:latin typeface="Heebo Regular"/>
                </a:rPr>
                <a:t>TEMA 2</a:t>
              </a:r>
            </a:p>
          </p:txBody>
        </p:sp>
      </p:grpSp>
      <p:sp>
        <p:nvSpPr>
          <p:cNvPr name="TextBox 8" id="8"/>
          <p:cNvSpPr txBox="true"/>
          <p:nvPr/>
        </p:nvSpPr>
        <p:spPr>
          <a:xfrm rot="0">
            <a:off x="1490757" y="6695963"/>
            <a:ext cx="9207434" cy="2360295"/>
          </a:xfrm>
          <a:prstGeom prst="rect">
            <a:avLst/>
          </a:prstGeom>
        </p:spPr>
        <p:txBody>
          <a:bodyPr anchor="t" rtlCol="false" tIns="0" lIns="0" bIns="0" rIns="0">
            <a:spAutoFit/>
          </a:bodyPr>
          <a:lstStyle/>
          <a:p>
            <a:pPr>
              <a:lnSpc>
                <a:spcPts val="3779"/>
              </a:lnSpc>
            </a:pPr>
            <a:r>
              <a:rPr lang="en-US" sz="2700">
                <a:solidFill>
                  <a:srgbClr val="FFFFFF"/>
                </a:solidFill>
                <a:latin typeface="Heebo Regular"/>
              </a:rPr>
              <a:t>ECHIPA: </a:t>
            </a:r>
          </a:p>
          <a:p>
            <a:pPr>
              <a:lnSpc>
                <a:spcPts val="3779"/>
              </a:lnSpc>
            </a:pPr>
            <a:r>
              <a:rPr lang="en-US" sz="2700">
                <a:solidFill>
                  <a:srgbClr val="FFFFFF"/>
                </a:solidFill>
                <a:latin typeface="Heebo Regular"/>
              </a:rPr>
              <a:t>Sd. Sg. Maj. Gheorghe Alina, C114-B</a:t>
            </a:r>
          </a:p>
          <a:p>
            <a:pPr>
              <a:lnSpc>
                <a:spcPts val="3779"/>
              </a:lnSpc>
            </a:pPr>
            <a:r>
              <a:rPr lang="en-US" sz="2700">
                <a:solidFill>
                  <a:srgbClr val="FFFFFF"/>
                </a:solidFill>
                <a:latin typeface="Heebo Regular"/>
              </a:rPr>
              <a:t>Sd. Sg. Maj. Olaru Cristian-Alexandru, C114-C</a:t>
            </a:r>
          </a:p>
          <a:p>
            <a:pPr>
              <a:lnSpc>
                <a:spcPts val="3779"/>
              </a:lnSpc>
            </a:pPr>
            <a:r>
              <a:rPr lang="en-US" sz="2700">
                <a:solidFill>
                  <a:srgbClr val="FFFFFF"/>
                </a:solidFill>
                <a:latin typeface="Heebo Regular"/>
              </a:rPr>
              <a:t>Sd. Sg. Maj. Marghescu Bogdan, C114-C</a:t>
            </a:r>
          </a:p>
          <a:p>
            <a:pPr>
              <a:lnSpc>
                <a:spcPts val="3779"/>
              </a:lnSpc>
            </a:pPr>
            <a:r>
              <a:rPr lang="en-US" sz="2699">
                <a:solidFill>
                  <a:srgbClr val="FFFFFF"/>
                </a:solidFill>
                <a:latin typeface="Heebo Regular"/>
              </a:rPr>
              <a:t>Sd. Sg. Maj. Turcu Ioan-Sebastian, C114-E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96" r="0" b="696"/>
          <a:stretch>
            <a:fillRect/>
          </a:stretch>
        </p:blipFill>
        <p:spPr>
          <a:xfrm flipH="false" flipV="false" rot="0">
            <a:off x="6850570" y="0"/>
            <a:ext cx="10880773" cy="10123756"/>
          </a:xfrm>
          <a:prstGeom prst="rect">
            <a:avLst/>
          </a:prstGeom>
        </p:spPr>
      </p:pic>
      <p:sp>
        <p:nvSpPr>
          <p:cNvPr name="TextBox 3" id="3"/>
          <p:cNvSpPr txBox="true"/>
          <p:nvPr/>
        </p:nvSpPr>
        <p:spPr>
          <a:xfrm rot="0">
            <a:off x="9139238" y="4926330"/>
            <a:ext cx="9525" cy="396240"/>
          </a:xfrm>
          <a:prstGeom prst="rect">
            <a:avLst/>
          </a:prstGeom>
        </p:spPr>
        <p:txBody>
          <a:bodyPr anchor="t" rtlCol="false" tIns="0" lIns="0" bIns="0" rIns="0">
            <a:spAutoFit/>
          </a:bodyPr>
          <a:lstStyle/>
          <a:p>
            <a:pPr algn="ctr">
              <a:lnSpc>
                <a:spcPts val="3359"/>
              </a:lnSpc>
              <a:spcBef>
                <a:spcPct val="0"/>
              </a:spcBef>
            </a:pPr>
          </a:p>
        </p:txBody>
      </p:sp>
      <p:sp>
        <p:nvSpPr>
          <p:cNvPr name="TextBox 4" id="4"/>
          <p:cNvSpPr txBox="true"/>
          <p:nvPr/>
        </p:nvSpPr>
        <p:spPr>
          <a:xfrm rot="0">
            <a:off x="538130" y="3909816"/>
            <a:ext cx="6141125"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Vizualizare mărită</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554695" y="319661"/>
            <a:ext cx="12439252" cy="9647679"/>
          </a:xfrm>
          <a:prstGeom prst="rect">
            <a:avLst/>
          </a:prstGeom>
        </p:spPr>
      </p:pic>
      <p:sp>
        <p:nvSpPr>
          <p:cNvPr name="TextBox 3" id="3"/>
          <p:cNvSpPr txBox="true"/>
          <p:nvPr/>
        </p:nvSpPr>
        <p:spPr>
          <a:xfrm rot="0">
            <a:off x="832193" y="3322955"/>
            <a:ext cx="3935373" cy="1820545"/>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Vizualizare </a:t>
            </a:r>
          </a:p>
          <a:p>
            <a:pPr algn="ctr">
              <a:lnSpc>
                <a:spcPts val="7279"/>
              </a:lnSpc>
            </a:pPr>
            <a:r>
              <a:rPr lang="en-US" sz="5199">
                <a:solidFill>
                  <a:srgbClr val="7BFFA0"/>
                </a:solidFill>
                <a:latin typeface="DejaVu Serif"/>
              </a:rPr>
              <a:t>interactivă</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8524162" y="649569"/>
            <a:ext cx="8402945" cy="9406021"/>
            <a:chOff x="0" y="0"/>
            <a:chExt cx="11203926" cy="12541361"/>
          </a:xfrm>
        </p:grpSpPr>
        <p:sp>
          <p:nvSpPr>
            <p:cNvPr name="AutoShape 3" id="3"/>
            <p:cNvSpPr/>
            <p:nvPr/>
          </p:nvSpPr>
          <p:spPr>
            <a:xfrm rot="0">
              <a:off x="39" y="3597885"/>
              <a:ext cx="11203849" cy="0"/>
            </a:xfrm>
            <a:prstGeom prst="line">
              <a:avLst/>
            </a:prstGeom>
            <a:ln cap="rnd" w="27665">
              <a:solidFill>
                <a:srgbClr val="64E688"/>
              </a:solidFill>
              <a:prstDash val="solid"/>
              <a:headEnd type="none" len="sm" w="sm"/>
              <a:tailEnd type="none" len="sm" w="sm"/>
            </a:ln>
          </p:spPr>
        </p:sp>
        <p:sp>
          <p:nvSpPr>
            <p:cNvPr name="AutoShape 4" id="4"/>
            <p:cNvSpPr/>
            <p:nvPr/>
          </p:nvSpPr>
          <p:spPr>
            <a:xfrm rot="0">
              <a:off x="78" y="8473168"/>
              <a:ext cx="11203849" cy="0"/>
            </a:xfrm>
            <a:prstGeom prst="line">
              <a:avLst/>
            </a:prstGeom>
            <a:ln cap="rnd" w="27665">
              <a:solidFill>
                <a:srgbClr val="64E688"/>
              </a:solidFill>
              <a:prstDash val="solid"/>
              <a:headEnd type="none" len="sm" w="sm"/>
              <a:tailEnd type="none" len="sm" w="sm"/>
            </a:ln>
          </p:spPr>
        </p:sp>
        <p:sp>
          <p:nvSpPr>
            <p:cNvPr name="TextBox 5" id="5"/>
            <p:cNvSpPr txBox="true"/>
            <p:nvPr/>
          </p:nvSpPr>
          <p:spPr>
            <a:xfrm rot="0">
              <a:off x="39" y="-57150"/>
              <a:ext cx="11203888" cy="1340815"/>
            </a:xfrm>
            <a:prstGeom prst="rect">
              <a:avLst/>
            </a:prstGeom>
          </p:spPr>
          <p:txBody>
            <a:bodyPr anchor="t" rtlCol="false" tIns="0" lIns="0" bIns="0" rIns="0">
              <a:spAutoFit/>
            </a:bodyPr>
            <a:lstStyle/>
            <a:p>
              <a:pPr>
                <a:lnSpc>
                  <a:spcPts val="4117"/>
                </a:lnSpc>
              </a:pPr>
              <a:r>
                <a:rPr lang="en-US" sz="2940">
                  <a:solidFill>
                    <a:srgbClr val="FFFFFF"/>
                  </a:solidFill>
                  <a:latin typeface="Heebo Regular Bold"/>
                </a:rPr>
                <a:t>Creare dicționar de tipul {literal: număr synsets candidat fără ultimul (valoare -1) }</a:t>
              </a:r>
            </a:p>
          </p:txBody>
        </p:sp>
        <p:sp>
          <p:nvSpPr>
            <p:cNvPr name="TextBox 6" id="6"/>
            <p:cNvSpPr txBox="true"/>
            <p:nvPr/>
          </p:nvSpPr>
          <p:spPr>
            <a:xfrm rot="0">
              <a:off x="39" y="1660400"/>
              <a:ext cx="11203888" cy="1091221"/>
            </a:xfrm>
            <a:prstGeom prst="rect">
              <a:avLst/>
            </a:prstGeom>
          </p:spPr>
          <p:txBody>
            <a:bodyPr anchor="t" rtlCol="false" tIns="0" lIns="0" bIns="0" rIns="0">
              <a:spAutoFit/>
            </a:bodyPr>
            <a:lstStyle/>
            <a:p>
              <a:pPr>
                <a:lnSpc>
                  <a:spcPts val="3354"/>
                </a:lnSpc>
              </a:pPr>
              <a:r>
                <a:rPr lang="en-US" sz="2396">
                  <a:solidFill>
                    <a:srgbClr val="FFFFFF"/>
                  </a:solidFill>
                  <a:latin typeface="Heebo Regular"/>
                </a:rPr>
                <a:t>Aplicarea funcției de medie numpy.mean() pe lista numărului de synset-uri asociate fiecărui cuvânt din dicționar.</a:t>
              </a:r>
            </a:p>
          </p:txBody>
        </p:sp>
        <p:sp>
          <p:nvSpPr>
            <p:cNvPr name="TextBox 7" id="7"/>
            <p:cNvSpPr txBox="true"/>
            <p:nvPr/>
          </p:nvSpPr>
          <p:spPr>
            <a:xfrm rot="0">
              <a:off x="39" y="4414664"/>
              <a:ext cx="11203888" cy="643355"/>
            </a:xfrm>
            <a:prstGeom prst="rect">
              <a:avLst/>
            </a:prstGeom>
          </p:spPr>
          <p:txBody>
            <a:bodyPr anchor="t" rtlCol="false" tIns="0" lIns="0" bIns="0" rIns="0">
              <a:spAutoFit/>
            </a:bodyPr>
            <a:lstStyle/>
            <a:p>
              <a:pPr>
                <a:lnSpc>
                  <a:spcPts val="4117"/>
                </a:lnSpc>
              </a:pPr>
              <a:r>
                <a:rPr lang="en-US" sz="2940">
                  <a:solidFill>
                    <a:srgbClr val="FF66C4"/>
                  </a:solidFill>
                  <a:latin typeface="Heebo Regular Bold"/>
                </a:rPr>
                <a:t>Rezultat obținut</a:t>
              </a:r>
            </a:p>
          </p:txBody>
        </p:sp>
        <p:sp>
          <p:nvSpPr>
            <p:cNvPr name="TextBox 8" id="8"/>
            <p:cNvSpPr txBox="true"/>
            <p:nvPr/>
          </p:nvSpPr>
          <p:spPr>
            <a:xfrm rot="0">
              <a:off x="39" y="5434755"/>
              <a:ext cx="11203888" cy="2192149"/>
            </a:xfrm>
            <a:prstGeom prst="rect">
              <a:avLst/>
            </a:prstGeom>
          </p:spPr>
          <p:txBody>
            <a:bodyPr anchor="t" rtlCol="false" tIns="0" lIns="0" bIns="0" rIns="0">
              <a:spAutoFit/>
            </a:bodyPr>
            <a:lstStyle/>
            <a:p>
              <a:pPr>
                <a:lnSpc>
                  <a:spcPts val="3354"/>
                </a:lnSpc>
              </a:pPr>
              <a:r>
                <a:rPr lang="en-US" sz="2396">
                  <a:solidFill>
                    <a:srgbClr val="FF66C4"/>
                  </a:solidFill>
                  <a:latin typeface="Heebo Regular"/>
                </a:rPr>
                <a:t>3.744119</a:t>
              </a:r>
            </a:p>
            <a:p>
              <a:pPr>
                <a:lnSpc>
                  <a:spcPts val="3354"/>
                </a:lnSpc>
              </a:pPr>
              <a:r>
                <a:rPr lang="en-US" sz="2396">
                  <a:solidFill>
                    <a:srgbClr val="FFFFFF"/>
                  </a:solidFill>
                  <a:latin typeface="Heebo Regular"/>
                </a:rPr>
                <a:t>În medie, fiecare literal are asociate 4 sensuri posibile în cadrul propozițiilor în care acesta apare. Aceste synset-uri reprezintă sinonimele literalului.</a:t>
              </a:r>
            </a:p>
          </p:txBody>
        </p:sp>
        <p:sp>
          <p:nvSpPr>
            <p:cNvPr name="TextBox 9" id="9"/>
            <p:cNvSpPr txBox="true"/>
            <p:nvPr/>
          </p:nvSpPr>
          <p:spPr>
            <a:xfrm rot="0">
              <a:off x="0" y="9289947"/>
              <a:ext cx="11203888" cy="649185"/>
            </a:xfrm>
            <a:prstGeom prst="rect">
              <a:avLst/>
            </a:prstGeom>
          </p:spPr>
          <p:txBody>
            <a:bodyPr anchor="t" rtlCol="false" tIns="0" lIns="0" bIns="0" rIns="0">
              <a:spAutoFit/>
            </a:bodyPr>
            <a:lstStyle/>
            <a:p>
              <a:pPr>
                <a:lnSpc>
                  <a:spcPts val="4117"/>
                </a:lnSpc>
              </a:pPr>
              <a:r>
                <a:rPr lang="en-US" sz="2940">
                  <a:solidFill>
                    <a:srgbClr val="FFFFFF"/>
                  </a:solidFill>
                  <a:latin typeface="Heebo Regular Bold"/>
                </a:rPr>
                <a:t>Cum am găsit numărul de synset-uri?</a:t>
              </a:r>
            </a:p>
          </p:txBody>
        </p:sp>
        <p:sp>
          <p:nvSpPr>
            <p:cNvPr name="TextBox 10" id="10"/>
            <p:cNvSpPr txBox="true"/>
            <p:nvPr/>
          </p:nvSpPr>
          <p:spPr>
            <a:xfrm rot="0">
              <a:off x="0" y="10315867"/>
              <a:ext cx="11203888" cy="2225494"/>
            </a:xfrm>
            <a:prstGeom prst="rect">
              <a:avLst/>
            </a:prstGeom>
          </p:spPr>
          <p:txBody>
            <a:bodyPr anchor="t" rtlCol="false" tIns="0" lIns="0" bIns="0" rIns="0">
              <a:spAutoFit/>
            </a:bodyPr>
            <a:lstStyle/>
            <a:p>
              <a:pPr>
                <a:lnSpc>
                  <a:spcPts val="3354"/>
                </a:lnSpc>
              </a:pPr>
              <a:r>
                <a:rPr lang="en-US" sz="2396">
                  <a:solidFill>
                    <a:srgbClr val="FFFFFF"/>
                  </a:solidFill>
                  <a:latin typeface="Heebo Regular"/>
                </a:rPr>
                <a:t>Prin selectarea oricărei propoziții din baza de date pentru un literal ales, se va obține o listă cu sinonimele posibile asociate . Pentru oricare intrare din dicționar, lista de sinonime asociate unui cuânt este mereu aceeași.</a:t>
              </a:r>
            </a:p>
          </p:txBody>
        </p:sp>
      </p:grpSp>
      <p:grpSp>
        <p:nvGrpSpPr>
          <p:cNvPr name="Group 11" id="11"/>
          <p:cNvGrpSpPr/>
          <p:nvPr/>
        </p:nvGrpSpPr>
        <p:grpSpPr>
          <a:xfrm rot="0">
            <a:off x="1386169" y="1440728"/>
            <a:ext cx="6342501" cy="6161166"/>
            <a:chOff x="0" y="0"/>
            <a:chExt cx="8456668" cy="8214889"/>
          </a:xfrm>
        </p:grpSpPr>
        <p:sp>
          <p:nvSpPr>
            <p:cNvPr name="TextBox 12" id="12"/>
            <p:cNvSpPr txBox="true"/>
            <p:nvPr/>
          </p:nvSpPr>
          <p:spPr>
            <a:xfrm rot="0">
              <a:off x="0" y="0"/>
              <a:ext cx="8456668" cy="6578267"/>
            </a:xfrm>
            <a:prstGeom prst="rect">
              <a:avLst/>
            </a:prstGeom>
          </p:spPr>
          <p:txBody>
            <a:bodyPr anchor="t" rtlCol="false" tIns="0" lIns="0" bIns="0" rIns="0">
              <a:spAutoFit/>
            </a:bodyPr>
            <a:lstStyle/>
            <a:p>
              <a:pPr>
                <a:lnSpc>
                  <a:spcPts val="7843"/>
                </a:lnSpc>
              </a:pPr>
              <a:r>
                <a:rPr lang="en-US" sz="6536">
                  <a:solidFill>
                    <a:srgbClr val="FFFFFF"/>
                  </a:solidFill>
                  <a:latin typeface="Heebo Bold Bold"/>
                </a:rPr>
                <a:t>Determinarea numarului mediu de synset-uri candidat per literal</a:t>
              </a:r>
            </a:p>
          </p:txBody>
        </p:sp>
        <p:sp>
          <p:nvSpPr>
            <p:cNvPr name="TextBox 13" id="13"/>
            <p:cNvSpPr txBox="true"/>
            <p:nvPr/>
          </p:nvSpPr>
          <p:spPr>
            <a:xfrm rot="0">
              <a:off x="0" y="6970289"/>
              <a:ext cx="8456668" cy="1244600"/>
            </a:xfrm>
            <a:prstGeom prst="rect">
              <a:avLst/>
            </a:prstGeom>
          </p:spPr>
          <p:txBody>
            <a:bodyPr anchor="t" rtlCol="false" tIns="0" lIns="0" bIns="0" rIns="0">
              <a:spAutoFit/>
            </a:bodyPr>
            <a:lstStyle/>
            <a:p>
              <a:pPr>
                <a:lnSpc>
                  <a:spcPts val="3719"/>
                </a:lnSpc>
              </a:pPr>
              <a:r>
                <a:rPr lang="en-US" sz="3099">
                  <a:solidFill>
                    <a:srgbClr val="64E688"/>
                  </a:solidFill>
                  <a:latin typeface="Heebo Regular"/>
                </a:rPr>
                <a:t>Pași urmați pentru obținerea rezultatului final</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54984" y="2152522"/>
            <a:ext cx="14898809" cy="347638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854984" y="7267076"/>
            <a:ext cx="14898809" cy="2791982"/>
          </a:xfrm>
          <a:prstGeom prst="rect">
            <a:avLst/>
          </a:prstGeom>
        </p:spPr>
      </p:pic>
      <p:sp>
        <p:nvSpPr>
          <p:cNvPr name="TextBox 4" id="4"/>
          <p:cNvSpPr txBox="true"/>
          <p:nvPr/>
        </p:nvSpPr>
        <p:spPr>
          <a:xfrm rot="0">
            <a:off x="704325" y="1255902"/>
            <a:ext cx="17200126"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Lista id-urilor sinonimelor asociate cuvântului "rol"</a:t>
            </a:r>
          </a:p>
        </p:txBody>
      </p:sp>
      <p:sp>
        <p:nvSpPr>
          <p:cNvPr name="TextBox 5" id="5"/>
          <p:cNvSpPr txBox="true"/>
          <p:nvPr/>
        </p:nvSpPr>
        <p:spPr>
          <a:xfrm rot="0">
            <a:off x="160388" y="5987041"/>
            <a:ext cx="18288000" cy="1199515"/>
          </a:xfrm>
          <a:prstGeom prst="rect">
            <a:avLst/>
          </a:prstGeom>
        </p:spPr>
        <p:txBody>
          <a:bodyPr anchor="t" rtlCol="false" tIns="0" lIns="0" bIns="0" rIns="0">
            <a:spAutoFit/>
          </a:bodyPr>
          <a:lstStyle/>
          <a:p>
            <a:pPr algn="ctr">
              <a:lnSpc>
                <a:spcPts val="4759"/>
              </a:lnSpc>
            </a:pPr>
            <a:r>
              <a:rPr lang="en-US" sz="3399">
                <a:solidFill>
                  <a:srgbClr val="FFFFFF"/>
                </a:solidFill>
                <a:latin typeface="Arimo"/>
              </a:rPr>
              <a:t>Indiferent de propoziția în care apare cuvântul </a:t>
            </a:r>
            <a:r>
              <a:rPr lang="en-US" sz="3399">
                <a:solidFill>
                  <a:srgbClr val="FF66C4"/>
                </a:solidFill>
                <a:latin typeface="Arimo"/>
              </a:rPr>
              <a:t>rol</a:t>
            </a:r>
            <a:r>
              <a:rPr lang="en-US" sz="3399">
                <a:solidFill>
                  <a:srgbClr val="FFFFFF"/>
                </a:solidFill>
                <a:latin typeface="Arimo"/>
              </a:rPr>
              <a:t>, lista sensurilor acestui cuvânt râmane constantă.</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46929" y="2100195"/>
            <a:ext cx="16594143" cy="3525044"/>
          </a:xfrm>
          <a:prstGeom prst="rect">
            <a:avLst/>
          </a:prstGeom>
        </p:spPr>
      </p:pic>
      <p:sp>
        <p:nvSpPr>
          <p:cNvPr name="TextBox 3" id="3"/>
          <p:cNvSpPr txBox="true"/>
          <p:nvPr/>
        </p:nvSpPr>
        <p:spPr>
          <a:xfrm rot="0">
            <a:off x="1028700" y="7011711"/>
            <a:ext cx="16594143"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Distribuția numărului de synset-uri per literal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5" r="0" b="0"/>
          <a:stretch>
            <a:fillRect/>
          </a:stretch>
        </p:blipFill>
        <p:spPr>
          <a:xfrm flipH="false" flipV="false" rot="0">
            <a:off x="4544577" y="413595"/>
            <a:ext cx="13508741" cy="9309999"/>
          </a:xfrm>
          <a:prstGeom prst="rect">
            <a:avLst/>
          </a:prstGeom>
        </p:spPr>
      </p:pic>
      <p:sp>
        <p:nvSpPr>
          <p:cNvPr name="TextBox 3" id="3"/>
          <p:cNvSpPr txBox="true"/>
          <p:nvPr/>
        </p:nvSpPr>
        <p:spPr>
          <a:xfrm rot="0">
            <a:off x="195820" y="3606512"/>
            <a:ext cx="4348758" cy="1835785"/>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Bold"/>
              </a:rPr>
              <a:t>Vizualizare </a:t>
            </a:r>
          </a:p>
          <a:p>
            <a:pPr algn="ctr">
              <a:lnSpc>
                <a:spcPts val="7279"/>
              </a:lnSpc>
            </a:pPr>
            <a:r>
              <a:rPr lang="en-US" sz="5199">
                <a:solidFill>
                  <a:srgbClr val="7BFFA0"/>
                </a:solidFill>
                <a:latin typeface="DejaVu Serif Bold"/>
              </a:rPr>
              <a:t>interactivă</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8524162" y="649569"/>
            <a:ext cx="8402945" cy="8559689"/>
            <a:chOff x="0" y="0"/>
            <a:chExt cx="11203926" cy="11412918"/>
          </a:xfrm>
        </p:grpSpPr>
        <p:sp>
          <p:nvSpPr>
            <p:cNvPr name="AutoShape 3" id="3"/>
            <p:cNvSpPr/>
            <p:nvPr/>
          </p:nvSpPr>
          <p:spPr>
            <a:xfrm rot="0">
              <a:off x="39" y="3473392"/>
              <a:ext cx="11203849" cy="0"/>
            </a:xfrm>
            <a:prstGeom prst="line">
              <a:avLst/>
            </a:prstGeom>
            <a:ln cap="rnd" w="27665">
              <a:solidFill>
                <a:srgbClr val="64E688"/>
              </a:solidFill>
              <a:prstDash val="solid"/>
              <a:headEnd type="none" len="sm" w="sm"/>
              <a:tailEnd type="none" len="sm" w="sm"/>
            </a:ln>
          </p:spPr>
        </p:sp>
        <p:sp>
          <p:nvSpPr>
            <p:cNvPr name="AutoShape 4" id="4"/>
            <p:cNvSpPr/>
            <p:nvPr/>
          </p:nvSpPr>
          <p:spPr>
            <a:xfrm rot="0">
              <a:off x="78" y="8354504"/>
              <a:ext cx="11203849" cy="0"/>
            </a:xfrm>
            <a:prstGeom prst="line">
              <a:avLst/>
            </a:prstGeom>
            <a:ln cap="rnd" w="27665">
              <a:solidFill>
                <a:srgbClr val="64E688"/>
              </a:solidFill>
              <a:prstDash val="solid"/>
              <a:headEnd type="none" len="sm" w="sm"/>
              <a:tailEnd type="none" len="sm" w="sm"/>
            </a:ln>
          </p:spPr>
        </p:sp>
        <p:sp>
          <p:nvSpPr>
            <p:cNvPr name="TextBox 5" id="5"/>
            <p:cNvSpPr txBox="true"/>
            <p:nvPr/>
          </p:nvSpPr>
          <p:spPr>
            <a:xfrm rot="0">
              <a:off x="39" y="-57150"/>
              <a:ext cx="11203888" cy="649185"/>
            </a:xfrm>
            <a:prstGeom prst="rect">
              <a:avLst/>
            </a:prstGeom>
          </p:spPr>
          <p:txBody>
            <a:bodyPr anchor="t" rtlCol="false" tIns="0" lIns="0" bIns="0" rIns="0">
              <a:spAutoFit/>
            </a:bodyPr>
            <a:lstStyle/>
            <a:p>
              <a:pPr>
                <a:lnSpc>
                  <a:spcPts val="4117"/>
                </a:lnSpc>
              </a:pPr>
              <a:r>
                <a:rPr lang="en-US" sz="2940">
                  <a:solidFill>
                    <a:srgbClr val="FFFFFF"/>
                  </a:solidFill>
                  <a:latin typeface="Heebo Regular Bold"/>
                </a:rPr>
                <a:t>Creare structură de date care descrie un literal</a:t>
              </a:r>
            </a:p>
          </p:txBody>
        </p:sp>
        <p:sp>
          <p:nvSpPr>
            <p:cNvPr name="TextBox 6" id="6"/>
            <p:cNvSpPr txBox="true"/>
            <p:nvPr/>
          </p:nvSpPr>
          <p:spPr>
            <a:xfrm rot="0">
              <a:off x="39" y="968771"/>
              <a:ext cx="11203888" cy="1658358"/>
            </a:xfrm>
            <a:prstGeom prst="rect">
              <a:avLst/>
            </a:prstGeom>
          </p:spPr>
          <p:txBody>
            <a:bodyPr anchor="t" rtlCol="false" tIns="0" lIns="0" bIns="0" rIns="0">
              <a:spAutoFit/>
            </a:bodyPr>
            <a:lstStyle/>
            <a:p>
              <a:pPr>
                <a:lnSpc>
                  <a:spcPts val="3354"/>
                </a:lnSpc>
              </a:pPr>
              <a:r>
                <a:rPr lang="en-US" sz="2396">
                  <a:solidFill>
                    <a:srgbClr val="FFFFFF"/>
                  </a:solidFill>
                  <a:latin typeface="Heebo Regular"/>
                </a:rPr>
                <a:t>Am realizat o listă a distribuției numărului de  sinonime alese de utilizatori din toate propozițiile asociate cuvântului dat.</a:t>
              </a:r>
            </a:p>
            <a:p>
              <a:pPr>
                <a:lnSpc>
                  <a:spcPts val="3354"/>
                </a:lnSpc>
              </a:pPr>
            </a:p>
          </p:txBody>
        </p:sp>
        <p:sp>
          <p:nvSpPr>
            <p:cNvPr name="TextBox 7" id="7"/>
            <p:cNvSpPr txBox="true"/>
            <p:nvPr/>
          </p:nvSpPr>
          <p:spPr>
            <a:xfrm rot="0">
              <a:off x="39" y="4290171"/>
              <a:ext cx="11203888" cy="649185"/>
            </a:xfrm>
            <a:prstGeom prst="rect">
              <a:avLst/>
            </a:prstGeom>
          </p:spPr>
          <p:txBody>
            <a:bodyPr anchor="t" rtlCol="false" tIns="0" lIns="0" bIns="0" rIns="0">
              <a:spAutoFit/>
            </a:bodyPr>
            <a:lstStyle/>
            <a:p>
              <a:pPr>
                <a:lnSpc>
                  <a:spcPts val="4117"/>
                </a:lnSpc>
              </a:pPr>
              <a:r>
                <a:rPr lang="en-US" sz="2940">
                  <a:solidFill>
                    <a:srgbClr val="FFFFFF"/>
                  </a:solidFill>
                  <a:latin typeface="Heebo Regular Bold"/>
                </a:rPr>
                <a:t>Exemplu </a:t>
              </a:r>
            </a:p>
          </p:txBody>
        </p:sp>
        <p:sp>
          <p:nvSpPr>
            <p:cNvPr name="TextBox 8" id="8"/>
            <p:cNvSpPr txBox="true"/>
            <p:nvPr/>
          </p:nvSpPr>
          <p:spPr>
            <a:xfrm rot="0">
              <a:off x="39" y="5316092"/>
              <a:ext cx="11203888" cy="2192149"/>
            </a:xfrm>
            <a:prstGeom prst="rect">
              <a:avLst/>
            </a:prstGeom>
          </p:spPr>
          <p:txBody>
            <a:bodyPr anchor="t" rtlCol="false" tIns="0" lIns="0" bIns="0" rIns="0">
              <a:spAutoFit/>
            </a:bodyPr>
            <a:lstStyle/>
            <a:p>
              <a:pPr>
                <a:lnSpc>
                  <a:spcPts val="3354"/>
                </a:lnSpc>
              </a:pPr>
              <a:r>
                <a:rPr lang="en-US" sz="2396">
                  <a:solidFill>
                    <a:srgbClr val="FFFFFF"/>
                  </a:solidFill>
                  <a:latin typeface="Heebo Regular"/>
                </a:rPr>
                <a:t>Distribuția numărului de variante sinonime alese de utilizatori în cazul cuvântului </a:t>
              </a:r>
              <a:r>
                <a:rPr lang="en-US" sz="2396">
                  <a:solidFill>
                    <a:srgbClr val="FF66C4"/>
                  </a:solidFill>
                  <a:latin typeface="Heebo Regular Bold"/>
                </a:rPr>
                <a:t>rol </a:t>
              </a:r>
              <a:r>
                <a:rPr lang="en-US" sz="2396">
                  <a:solidFill>
                    <a:srgbClr val="FFFFFF"/>
                  </a:solidFill>
                  <a:latin typeface="Heebo Regular"/>
                </a:rPr>
                <a:t>este:</a:t>
              </a:r>
            </a:p>
            <a:p>
              <a:pPr>
                <a:lnSpc>
                  <a:spcPts val="3354"/>
                </a:lnSpc>
              </a:pPr>
            </a:p>
            <a:p>
              <a:pPr>
                <a:lnSpc>
                  <a:spcPts val="3354"/>
                </a:lnSpc>
              </a:pPr>
            </a:p>
          </p:txBody>
        </p:sp>
        <p:sp>
          <p:nvSpPr>
            <p:cNvPr name="TextBox 9" id="9"/>
            <p:cNvSpPr txBox="true"/>
            <p:nvPr/>
          </p:nvSpPr>
          <p:spPr>
            <a:xfrm rot="0">
              <a:off x="0" y="9171283"/>
              <a:ext cx="11203888" cy="1340815"/>
            </a:xfrm>
            <a:prstGeom prst="rect">
              <a:avLst/>
            </a:prstGeom>
          </p:spPr>
          <p:txBody>
            <a:bodyPr anchor="t" rtlCol="false" tIns="0" lIns="0" bIns="0" rIns="0">
              <a:spAutoFit/>
            </a:bodyPr>
            <a:lstStyle/>
            <a:p>
              <a:pPr>
                <a:lnSpc>
                  <a:spcPts val="4117"/>
                </a:lnSpc>
              </a:pPr>
              <a:r>
                <a:rPr lang="en-US" sz="2940">
                  <a:solidFill>
                    <a:srgbClr val="FFFFFF"/>
                  </a:solidFill>
                  <a:latin typeface="Heebo Regular Bold"/>
                </a:rPr>
                <a:t>Calcularea statistici pe baza vectorului de distribuție</a:t>
              </a:r>
            </a:p>
          </p:txBody>
        </p:sp>
        <p:sp>
          <p:nvSpPr>
            <p:cNvPr name="TextBox 10" id="10"/>
            <p:cNvSpPr txBox="true"/>
            <p:nvPr/>
          </p:nvSpPr>
          <p:spPr>
            <a:xfrm rot="0">
              <a:off x="0" y="10888833"/>
              <a:ext cx="11203888" cy="524085"/>
            </a:xfrm>
            <a:prstGeom prst="rect">
              <a:avLst/>
            </a:prstGeom>
          </p:spPr>
          <p:txBody>
            <a:bodyPr anchor="t" rtlCol="false" tIns="0" lIns="0" bIns="0" rIns="0">
              <a:spAutoFit/>
            </a:bodyPr>
            <a:lstStyle/>
            <a:p>
              <a:pPr>
                <a:lnSpc>
                  <a:spcPts val="3354"/>
                </a:lnSpc>
              </a:pPr>
            </a:p>
          </p:txBody>
        </p:sp>
      </p:grpSp>
      <p:pic>
        <p:nvPicPr>
          <p:cNvPr name="Picture 11" id="11"/>
          <p:cNvPicPr>
            <a:picLocks noChangeAspect="true"/>
          </p:cNvPicPr>
          <p:nvPr/>
        </p:nvPicPr>
        <p:blipFill>
          <a:blip r:embed="rId2"/>
          <a:srcRect l="0" t="0" r="0" b="12090"/>
          <a:stretch>
            <a:fillRect/>
          </a:stretch>
        </p:blipFill>
        <p:spPr>
          <a:xfrm flipH="false" flipV="false" rot="0">
            <a:off x="1386169" y="6191358"/>
            <a:ext cx="16844635" cy="1124665"/>
          </a:xfrm>
          <a:prstGeom prst="rect">
            <a:avLst/>
          </a:prstGeom>
        </p:spPr>
      </p:pic>
      <p:grpSp>
        <p:nvGrpSpPr>
          <p:cNvPr name="Group 12" id="12"/>
          <p:cNvGrpSpPr/>
          <p:nvPr/>
        </p:nvGrpSpPr>
        <p:grpSpPr>
          <a:xfrm rot="0">
            <a:off x="1386169" y="1440728"/>
            <a:ext cx="6342501" cy="4187686"/>
            <a:chOff x="0" y="0"/>
            <a:chExt cx="8456668" cy="5583582"/>
          </a:xfrm>
        </p:grpSpPr>
        <p:sp>
          <p:nvSpPr>
            <p:cNvPr name="TextBox 13" id="13"/>
            <p:cNvSpPr txBox="true"/>
            <p:nvPr/>
          </p:nvSpPr>
          <p:spPr>
            <a:xfrm rot="0">
              <a:off x="0" y="0"/>
              <a:ext cx="8456668" cy="3946960"/>
            </a:xfrm>
            <a:prstGeom prst="rect">
              <a:avLst/>
            </a:prstGeom>
          </p:spPr>
          <p:txBody>
            <a:bodyPr anchor="t" rtlCol="false" tIns="0" lIns="0" bIns="0" rIns="0">
              <a:spAutoFit/>
            </a:bodyPr>
            <a:lstStyle/>
            <a:p>
              <a:pPr>
                <a:lnSpc>
                  <a:spcPts val="7843"/>
                </a:lnSpc>
              </a:pPr>
              <a:r>
                <a:rPr lang="en-US" sz="6536">
                  <a:solidFill>
                    <a:srgbClr val="FFFFFF"/>
                  </a:solidFill>
                  <a:latin typeface="Heebo Bold Bold"/>
                </a:rPr>
                <a:t>Determinarea datelor despre fiecare literal</a:t>
              </a:r>
            </a:p>
          </p:txBody>
        </p:sp>
        <p:sp>
          <p:nvSpPr>
            <p:cNvPr name="TextBox 14" id="14"/>
            <p:cNvSpPr txBox="true"/>
            <p:nvPr/>
          </p:nvSpPr>
          <p:spPr>
            <a:xfrm rot="0">
              <a:off x="0" y="4338982"/>
              <a:ext cx="8456668" cy="1244600"/>
            </a:xfrm>
            <a:prstGeom prst="rect">
              <a:avLst/>
            </a:prstGeom>
          </p:spPr>
          <p:txBody>
            <a:bodyPr anchor="t" rtlCol="false" tIns="0" lIns="0" bIns="0" rIns="0">
              <a:spAutoFit/>
            </a:bodyPr>
            <a:lstStyle/>
            <a:p>
              <a:pPr>
                <a:lnSpc>
                  <a:spcPts val="3719"/>
                </a:lnSpc>
              </a:pPr>
              <a:r>
                <a:rPr lang="en-US" sz="3099">
                  <a:solidFill>
                    <a:srgbClr val="64E688"/>
                  </a:solidFill>
                  <a:latin typeface="Heebo Regular"/>
                </a:rPr>
                <a:t>Pași urmați pentru obținerea rezultatului final</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422726" y="3748569"/>
            <a:ext cx="5491372" cy="5509731"/>
            <a:chOff x="0" y="0"/>
            <a:chExt cx="19016997" cy="19080574"/>
          </a:xfrm>
        </p:grpSpPr>
        <p:sp>
          <p:nvSpPr>
            <p:cNvPr name="Freeform 3" id="3"/>
            <p:cNvSpPr/>
            <p:nvPr/>
          </p:nvSpPr>
          <p:spPr>
            <a:xfrm>
              <a:off x="0" y="0"/>
              <a:ext cx="19016997" cy="19080575"/>
            </a:xfrm>
            <a:custGeom>
              <a:avLst/>
              <a:gdLst/>
              <a:ahLst/>
              <a:cxnLst/>
              <a:rect r="r" b="b" t="t" l="l"/>
              <a:pathLst>
                <a:path h="19080575" w="19016997">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grpSp>
        <p:nvGrpSpPr>
          <p:cNvPr name="Group 4" id="4"/>
          <p:cNvGrpSpPr/>
          <p:nvPr/>
        </p:nvGrpSpPr>
        <p:grpSpPr>
          <a:xfrm rot="0">
            <a:off x="6095327" y="3748569"/>
            <a:ext cx="5491372" cy="5509731"/>
            <a:chOff x="0" y="0"/>
            <a:chExt cx="19016997" cy="19080574"/>
          </a:xfrm>
        </p:grpSpPr>
        <p:sp>
          <p:nvSpPr>
            <p:cNvPr name="Freeform 5" id="5"/>
            <p:cNvSpPr/>
            <p:nvPr/>
          </p:nvSpPr>
          <p:spPr>
            <a:xfrm>
              <a:off x="0" y="0"/>
              <a:ext cx="19016997" cy="19080575"/>
            </a:xfrm>
            <a:custGeom>
              <a:avLst/>
              <a:gdLst/>
              <a:ahLst/>
              <a:cxnLst/>
              <a:rect r="r" b="b" t="t" l="l"/>
              <a:pathLst>
                <a:path h="19080575" w="19016997">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FFFFFF">
                <a:alpha val="49804"/>
              </a:srgbClr>
            </a:solidFill>
          </p:spPr>
        </p:sp>
      </p:grpSp>
      <p:grpSp>
        <p:nvGrpSpPr>
          <p:cNvPr name="Group 6" id="6"/>
          <p:cNvGrpSpPr/>
          <p:nvPr/>
        </p:nvGrpSpPr>
        <p:grpSpPr>
          <a:xfrm rot="0">
            <a:off x="11767928" y="3748569"/>
            <a:ext cx="5491372" cy="5509731"/>
            <a:chOff x="0" y="0"/>
            <a:chExt cx="19016997" cy="19080574"/>
          </a:xfrm>
        </p:grpSpPr>
        <p:sp>
          <p:nvSpPr>
            <p:cNvPr name="Freeform 7" id="7"/>
            <p:cNvSpPr/>
            <p:nvPr/>
          </p:nvSpPr>
          <p:spPr>
            <a:xfrm>
              <a:off x="0" y="0"/>
              <a:ext cx="19016997" cy="19080575"/>
            </a:xfrm>
            <a:custGeom>
              <a:avLst/>
              <a:gdLst/>
              <a:ahLst/>
              <a:cxnLst/>
              <a:rect r="r" b="b" t="t" l="l"/>
              <a:pathLst>
                <a:path h="19080575" w="19016997">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pic>
        <p:nvPicPr>
          <p:cNvPr name="Picture 8" id="8"/>
          <p:cNvPicPr>
            <a:picLocks noChangeAspect="true"/>
          </p:cNvPicPr>
          <p:nvPr/>
        </p:nvPicPr>
        <p:blipFill>
          <a:blip r:embed="rId2"/>
          <a:srcRect l="0" t="0" r="0" b="0"/>
          <a:stretch>
            <a:fillRect/>
          </a:stretch>
        </p:blipFill>
        <p:spPr>
          <a:xfrm flipH="false" flipV="false" rot="0">
            <a:off x="596503" y="4907841"/>
            <a:ext cx="5214392" cy="403495"/>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7147410" y="4515757"/>
            <a:ext cx="3387206" cy="1508298"/>
          </a:xfrm>
          <a:prstGeom prst="rect">
            <a:avLst/>
          </a:prstGeom>
        </p:spPr>
      </p:pic>
      <p:pic>
        <p:nvPicPr>
          <p:cNvPr name="Picture 10" id="10"/>
          <p:cNvPicPr>
            <a:picLocks noChangeAspect="true"/>
          </p:cNvPicPr>
          <p:nvPr/>
        </p:nvPicPr>
        <p:blipFill>
          <a:blip r:embed="rId4"/>
          <a:srcRect l="467" t="0" r="3631" b="0"/>
          <a:stretch>
            <a:fillRect/>
          </a:stretch>
        </p:blipFill>
        <p:spPr>
          <a:xfrm flipH="false" flipV="false" rot="0">
            <a:off x="11767928" y="4603831"/>
            <a:ext cx="5491372" cy="723989"/>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2173028">
            <a:off x="13389841" y="-2201872"/>
            <a:ext cx="7738917" cy="5159278"/>
          </a:xfrm>
          <a:prstGeom prst="rect">
            <a:avLst/>
          </a:prstGeom>
        </p:spPr>
      </p:pic>
      <p:grpSp>
        <p:nvGrpSpPr>
          <p:cNvPr name="Group 12" id="12"/>
          <p:cNvGrpSpPr/>
          <p:nvPr/>
        </p:nvGrpSpPr>
        <p:grpSpPr>
          <a:xfrm rot="0">
            <a:off x="1131903" y="377768"/>
            <a:ext cx="9120812" cy="2968670"/>
            <a:chOff x="0" y="0"/>
            <a:chExt cx="12161082" cy="3958227"/>
          </a:xfrm>
        </p:grpSpPr>
        <p:sp>
          <p:nvSpPr>
            <p:cNvPr name="TextBox 13" id="13"/>
            <p:cNvSpPr txBox="true"/>
            <p:nvPr/>
          </p:nvSpPr>
          <p:spPr>
            <a:xfrm rot="0">
              <a:off x="0" y="0"/>
              <a:ext cx="12161082" cy="3249366"/>
            </a:xfrm>
            <a:prstGeom prst="rect">
              <a:avLst/>
            </a:prstGeom>
          </p:spPr>
          <p:txBody>
            <a:bodyPr anchor="t" rtlCol="false" tIns="0" lIns="0" bIns="0" rIns="0">
              <a:spAutoFit/>
            </a:bodyPr>
            <a:lstStyle/>
            <a:p>
              <a:pPr>
                <a:lnSpc>
                  <a:spcPts val="6430"/>
                </a:lnSpc>
              </a:pPr>
              <a:r>
                <a:rPr lang="en-US" sz="5358">
                  <a:solidFill>
                    <a:srgbClr val="64E688"/>
                  </a:solidFill>
                  <a:latin typeface="Heebo Bold Bold"/>
                </a:rPr>
                <a:t>Calcularea statisticilor asociate literalilor pe baza vectorului de distribuție</a:t>
              </a:r>
            </a:p>
          </p:txBody>
        </p:sp>
        <p:sp>
          <p:nvSpPr>
            <p:cNvPr name="TextBox 14" id="14"/>
            <p:cNvSpPr txBox="true"/>
            <p:nvPr/>
          </p:nvSpPr>
          <p:spPr>
            <a:xfrm rot="0">
              <a:off x="0" y="3498200"/>
              <a:ext cx="12161082" cy="460027"/>
            </a:xfrm>
            <a:prstGeom prst="rect">
              <a:avLst/>
            </a:prstGeom>
          </p:spPr>
          <p:txBody>
            <a:bodyPr anchor="t" rtlCol="false" tIns="0" lIns="0" bIns="0" rIns="0">
              <a:spAutoFit/>
            </a:bodyPr>
            <a:lstStyle/>
            <a:p>
              <a:pPr>
                <a:lnSpc>
                  <a:spcPts val="2717"/>
                </a:lnSpc>
              </a:pPr>
            </a:p>
          </p:txBody>
        </p:sp>
      </p:grpSp>
      <p:grpSp>
        <p:nvGrpSpPr>
          <p:cNvPr name="Group 15" id="15"/>
          <p:cNvGrpSpPr/>
          <p:nvPr/>
        </p:nvGrpSpPr>
        <p:grpSpPr>
          <a:xfrm rot="0">
            <a:off x="1355661" y="7777901"/>
            <a:ext cx="3973304" cy="1062362"/>
            <a:chOff x="0" y="0"/>
            <a:chExt cx="5297739" cy="1416483"/>
          </a:xfrm>
        </p:grpSpPr>
        <p:sp>
          <p:nvSpPr>
            <p:cNvPr name="TextBox 16" id="16"/>
            <p:cNvSpPr txBox="true"/>
            <p:nvPr/>
          </p:nvSpPr>
          <p:spPr>
            <a:xfrm rot="0">
              <a:off x="0" y="-47625"/>
              <a:ext cx="5297739" cy="569172"/>
            </a:xfrm>
            <a:prstGeom prst="rect">
              <a:avLst/>
            </a:prstGeom>
          </p:spPr>
          <p:txBody>
            <a:bodyPr anchor="t" rtlCol="false" tIns="0" lIns="0" bIns="0" rIns="0">
              <a:spAutoFit/>
            </a:bodyPr>
            <a:lstStyle/>
            <a:p>
              <a:pPr>
                <a:lnSpc>
                  <a:spcPts val="3640"/>
                </a:lnSpc>
              </a:pPr>
              <a:r>
                <a:rPr lang="en-US" sz="2600">
                  <a:solidFill>
                    <a:srgbClr val="FFFFFF"/>
                  </a:solidFill>
                  <a:latin typeface="Heebo Regular Bold"/>
                </a:rPr>
                <a:t>Varinace</a:t>
              </a:r>
            </a:p>
          </p:txBody>
        </p:sp>
        <p:sp>
          <p:nvSpPr>
            <p:cNvPr name="TextBox 17" id="17"/>
            <p:cNvSpPr txBox="true"/>
            <p:nvPr/>
          </p:nvSpPr>
          <p:spPr>
            <a:xfrm rot="0">
              <a:off x="0" y="941714"/>
              <a:ext cx="5297739" cy="474768"/>
            </a:xfrm>
            <a:prstGeom prst="rect">
              <a:avLst/>
            </a:prstGeom>
          </p:spPr>
          <p:txBody>
            <a:bodyPr anchor="t" rtlCol="false" tIns="0" lIns="0" bIns="0" rIns="0">
              <a:spAutoFit/>
            </a:bodyPr>
            <a:lstStyle/>
            <a:p>
              <a:pPr>
                <a:lnSpc>
                  <a:spcPts val="3079"/>
                </a:lnSpc>
              </a:pPr>
              <a:r>
                <a:rPr lang="en-US" sz="2200">
                  <a:solidFill>
                    <a:srgbClr val="FFFFFF"/>
                  </a:solidFill>
                  <a:latin typeface="Heebo Regular"/>
                </a:rPr>
                <a:t>numpy.var()</a:t>
              </a:r>
            </a:p>
          </p:txBody>
        </p:sp>
      </p:grpSp>
      <p:grpSp>
        <p:nvGrpSpPr>
          <p:cNvPr name="Group 18" id="18"/>
          <p:cNvGrpSpPr/>
          <p:nvPr/>
        </p:nvGrpSpPr>
        <p:grpSpPr>
          <a:xfrm rot="0">
            <a:off x="7071083" y="7711226"/>
            <a:ext cx="3973304" cy="1062362"/>
            <a:chOff x="0" y="0"/>
            <a:chExt cx="5297739" cy="1416483"/>
          </a:xfrm>
        </p:grpSpPr>
        <p:sp>
          <p:nvSpPr>
            <p:cNvPr name="TextBox 19" id="19"/>
            <p:cNvSpPr txBox="true"/>
            <p:nvPr/>
          </p:nvSpPr>
          <p:spPr>
            <a:xfrm rot="0">
              <a:off x="0" y="-47625"/>
              <a:ext cx="5297739" cy="569172"/>
            </a:xfrm>
            <a:prstGeom prst="rect">
              <a:avLst/>
            </a:prstGeom>
          </p:spPr>
          <p:txBody>
            <a:bodyPr anchor="t" rtlCol="false" tIns="0" lIns="0" bIns="0" rIns="0">
              <a:spAutoFit/>
            </a:bodyPr>
            <a:lstStyle/>
            <a:p>
              <a:pPr>
                <a:lnSpc>
                  <a:spcPts val="3640"/>
                </a:lnSpc>
              </a:pPr>
              <a:r>
                <a:rPr lang="en-US" sz="2600">
                  <a:solidFill>
                    <a:srgbClr val="FFFFFF"/>
                  </a:solidFill>
                  <a:latin typeface="Heebo Regular Bold"/>
                </a:rPr>
                <a:t>Mean</a:t>
              </a:r>
            </a:p>
          </p:txBody>
        </p:sp>
        <p:sp>
          <p:nvSpPr>
            <p:cNvPr name="TextBox 20" id="20"/>
            <p:cNvSpPr txBox="true"/>
            <p:nvPr/>
          </p:nvSpPr>
          <p:spPr>
            <a:xfrm rot="0">
              <a:off x="0" y="941714"/>
              <a:ext cx="5297739" cy="474768"/>
            </a:xfrm>
            <a:prstGeom prst="rect">
              <a:avLst/>
            </a:prstGeom>
          </p:spPr>
          <p:txBody>
            <a:bodyPr anchor="t" rtlCol="false" tIns="0" lIns="0" bIns="0" rIns="0">
              <a:spAutoFit/>
            </a:bodyPr>
            <a:lstStyle/>
            <a:p>
              <a:pPr>
                <a:lnSpc>
                  <a:spcPts val="3079"/>
                </a:lnSpc>
              </a:pPr>
              <a:r>
                <a:rPr lang="en-US" sz="2200">
                  <a:solidFill>
                    <a:srgbClr val="FFFFFF"/>
                  </a:solidFill>
                  <a:latin typeface="Heebo Regular"/>
                </a:rPr>
                <a:t>numpy.mean()</a:t>
              </a:r>
            </a:p>
          </p:txBody>
        </p:sp>
      </p:grpSp>
      <p:grpSp>
        <p:nvGrpSpPr>
          <p:cNvPr name="Group 21" id="21"/>
          <p:cNvGrpSpPr/>
          <p:nvPr/>
        </p:nvGrpSpPr>
        <p:grpSpPr>
          <a:xfrm rot="0">
            <a:off x="12274594" y="7711226"/>
            <a:ext cx="3973304" cy="1062362"/>
            <a:chOff x="0" y="0"/>
            <a:chExt cx="5297739" cy="1416483"/>
          </a:xfrm>
        </p:grpSpPr>
        <p:sp>
          <p:nvSpPr>
            <p:cNvPr name="TextBox 22" id="22"/>
            <p:cNvSpPr txBox="true"/>
            <p:nvPr/>
          </p:nvSpPr>
          <p:spPr>
            <a:xfrm rot="0">
              <a:off x="0" y="-47625"/>
              <a:ext cx="5297739" cy="569172"/>
            </a:xfrm>
            <a:prstGeom prst="rect">
              <a:avLst/>
            </a:prstGeom>
          </p:spPr>
          <p:txBody>
            <a:bodyPr anchor="t" rtlCol="false" tIns="0" lIns="0" bIns="0" rIns="0">
              <a:spAutoFit/>
            </a:bodyPr>
            <a:lstStyle/>
            <a:p>
              <a:pPr>
                <a:lnSpc>
                  <a:spcPts val="3640"/>
                </a:lnSpc>
              </a:pPr>
              <a:r>
                <a:rPr lang="en-US" sz="2600">
                  <a:solidFill>
                    <a:srgbClr val="FFFFFF"/>
                  </a:solidFill>
                  <a:latin typeface="Heebo Regular Bold"/>
                </a:rPr>
                <a:t>Standard Deviation</a:t>
              </a:r>
            </a:p>
          </p:txBody>
        </p:sp>
        <p:sp>
          <p:nvSpPr>
            <p:cNvPr name="TextBox 23" id="23"/>
            <p:cNvSpPr txBox="true"/>
            <p:nvPr/>
          </p:nvSpPr>
          <p:spPr>
            <a:xfrm rot="0">
              <a:off x="0" y="941714"/>
              <a:ext cx="5297739" cy="474768"/>
            </a:xfrm>
            <a:prstGeom prst="rect">
              <a:avLst/>
            </a:prstGeom>
          </p:spPr>
          <p:txBody>
            <a:bodyPr anchor="t" rtlCol="false" tIns="0" lIns="0" bIns="0" rIns="0">
              <a:spAutoFit/>
            </a:bodyPr>
            <a:lstStyle/>
            <a:p>
              <a:pPr>
                <a:lnSpc>
                  <a:spcPts val="3079"/>
                </a:lnSpc>
              </a:pPr>
              <a:r>
                <a:rPr lang="en-US" sz="2200">
                  <a:solidFill>
                    <a:srgbClr val="FFFFFF"/>
                  </a:solidFill>
                  <a:latin typeface="Heebo Regular"/>
                </a:rPr>
                <a:t>numpy.std()</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028700" y="4356569"/>
            <a:ext cx="4885398" cy="4901731"/>
            <a:chOff x="0" y="0"/>
            <a:chExt cx="19016997" cy="19080574"/>
          </a:xfrm>
        </p:grpSpPr>
        <p:sp>
          <p:nvSpPr>
            <p:cNvPr name="Freeform 3" id="3"/>
            <p:cNvSpPr/>
            <p:nvPr/>
          </p:nvSpPr>
          <p:spPr>
            <a:xfrm>
              <a:off x="0" y="0"/>
              <a:ext cx="19016997" cy="19080575"/>
            </a:xfrm>
            <a:custGeom>
              <a:avLst/>
              <a:gdLst/>
              <a:ahLst/>
              <a:cxnLst/>
              <a:rect r="r" b="b" t="t" l="l"/>
              <a:pathLst>
                <a:path h="19080575" w="19016997">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grpSp>
        <p:nvGrpSpPr>
          <p:cNvPr name="Group 4" id="4"/>
          <p:cNvGrpSpPr/>
          <p:nvPr/>
        </p:nvGrpSpPr>
        <p:grpSpPr>
          <a:xfrm rot="0">
            <a:off x="6701301" y="4356569"/>
            <a:ext cx="4885398" cy="4901731"/>
            <a:chOff x="0" y="0"/>
            <a:chExt cx="19016997" cy="19080574"/>
          </a:xfrm>
        </p:grpSpPr>
        <p:sp>
          <p:nvSpPr>
            <p:cNvPr name="Freeform 5" id="5"/>
            <p:cNvSpPr/>
            <p:nvPr/>
          </p:nvSpPr>
          <p:spPr>
            <a:xfrm>
              <a:off x="0" y="0"/>
              <a:ext cx="19016997" cy="19080575"/>
            </a:xfrm>
            <a:custGeom>
              <a:avLst/>
              <a:gdLst/>
              <a:ahLst/>
              <a:cxnLst/>
              <a:rect r="r" b="b" t="t" l="l"/>
              <a:pathLst>
                <a:path h="19080575" w="19016997">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FFFFFF">
                <a:alpha val="49804"/>
              </a:srgbClr>
            </a:solidFill>
          </p:spPr>
        </p:sp>
      </p:grpSp>
      <p:grpSp>
        <p:nvGrpSpPr>
          <p:cNvPr name="Group 6" id="6"/>
          <p:cNvGrpSpPr/>
          <p:nvPr/>
        </p:nvGrpSpPr>
        <p:grpSpPr>
          <a:xfrm rot="0">
            <a:off x="12373902" y="4356569"/>
            <a:ext cx="4885398" cy="4901731"/>
            <a:chOff x="0" y="0"/>
            <a:chExt cx="19016997" cy="19080574"/>
          </a:xfrm>
        </p:grpSpPr>
        <p:sp>
          <p:nvSpPr>
            <p:cNvPr name="Freeform 7" id="7"/>
            <p:cNvSpPr/>
            <p:nvPr/>
          </p:nvSpPr>
          <p:spPr>
            <a:xfrm>
              <a:off x="0" y="0"/>
              <a:ext cx="19016997" cy="19080575"/>
            </a:xfrm>
            <a:custGeom>
              <a:avLst/>
              <a:gdLst/>
              <a:ahLst/>
              <a:cxnLst/>
              <a:rect r="r" b="b" t="t" l="l"/>
              <a:pathLst>
                <a:path h="19080575" w="19016997">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pic>
        <p:nvPicPr>
          <p:cNvPr name="Picture 8" id="8"/>
          <p:cNvPicPr>
            <a:picLocks noChangeAspect="true"/>
          </p:cNvPicPr>
          <p:nvPr/>
        </p:nvPicPr>
        <p:blipFill>
          <a:blip r:embed="rId2"/>
          <a:srcRect l="0" t="0" r="0" b="0"/>
          <a:stretch>
            <a:fillRect/>
          </a:stretch>
        </p:blipFill>
        <p:spPr>
          <a:xfrm flipH="false" flipV="false" rot="0">
            <a:off x="1182451" y="4750798"/>
            <a:ext cx="4319725" cy="785405"/>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7379276" y="4356569"/>
            <a:ext cx="3356920" cy="2171523"/>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13188218" y="4356569"/>
            <a:ext cx="2922846" cy="2153163"/>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2313974">
            <a:off x="13594873" y="-2176596"/>
            <a:ext cx="7738917" cy="5159278"/>
          </a:xfrm>
          <a:prstGeom prst="rect">
            <a:avLst/>
          </a:prstGeom>
        </p:spPr>
      </p:pic>
      <p:grpSp>
        <p:nvGrpSpPr>
          <p:cNvPr name="Group 12" id="12"/>
          <p:cNvGrpSpPr/>
          <p:nvPr/>
        </p:nvGrpSpPr>
        <p:grpSpPr>
          <a:xfrm rot="0">
            <a:off x="1028700" y="403043"/>
            <a:ext cx="9120812" cy="2968670"/>
            <a:chOff x="0" y="0"/>
            <a:chExt cx="12161082" cy="3958227"/>
          </a:xfrm>
        </p:grpSpPr>
        <p:sp>
          <p:nvSpPr>
            <p:cNvPr name="TextBox 13" id="13"/>
            <p:cNvSpPr txBox="true"/>
            <p:nvPr/>
          </p:nvSpPr>
          <p:spPr>
            <a:xfrm rot="0">
              <a:off x="0" y="0"/>
              <a:ext cx="12161082" cy="3249366"/>
            </a:xfrm>
            <a:prstGeom prst="rect">
              <a:avLst/>
            </a:prstGeom>
          </p:spPr>
          <p:txBody>
            <a:bodyPr anchor="t" rtlCol="false" tIns="0" lIns="0" bIns="0" rIns="0">
              <a:spAutoFit/>
            </a:bodyPr>
            <a:lstStyle/>
            <a:p>
              <a:pPr>
                <a:lnSpc>
                  <a:spcPts val="6430"/>
                </a:lnSpc>
              </a:pPr>
              <a:r>
                <a:rPr lang="en-US" sz="5358">
                  <a:solidFill>
                    <a:srgbClr val="64E688"/>
                  </a:solidFill>
                  <a:latin typeface="Heebo Bold Bold"/>
                </a:rPr>
                <a:t>Calcularea statisticilor asociate synset-urilor pe baza vectorului de distribuție</a:t>
              </a:r>
            </a:p>
          </p:txBody>
        </p:sp>
        <p:sp>
          <p:nvSpPr>
            <p:cNvPr name="TextBox 14" id="14"/>
            <p:cNvSpPr txBox="true"/>
            <p:nvPr/>
          </p:nvSpPr>
          <p:spPr>
            <a:xfrm rot="0">
              <a:off x="0" y="3498200"/>
              <a:ext cx="12161082" cy="460027"/>
            </a:xfrm>
            <a:prstGeom prst="rect">
              <a:avLst/>
            </a:prstGeom>
          </p:spPr>
          <p:txBody>
            <a:bodyPr anchor="t" rtlCol="false" tIns="0" lIns="0" bIns="0" rIns="0">
              <a:spAutoFit/>
            </a:bodyPr>
            <a:lstStyle/>
            <a:p>
              <a:pPr>
                <a:lnSpc>
                  <a:spcPts val="2717"/>
                </a:lnSpc>
              </a:pPr>
            </a:p>
          </p:txBody>
        </p:sp>
      </p:grpSp>
      <p:grpSp>
        <p:nvGrpSpPr>
          <p:cNvPr name="Group 15" id="15"/>
          <p:cNvGrpSpPr/>
          <p:nvPr/>
        </p:nvGrpSpPr>
        <p:grpSpPr>
          <a:xfrm rot="0">
            <a:off x="1355661" y="7777901"/>
            <a:ext cx="3973304" cy="1062362"/>
            <a:chOff x="0" y="0"/>
            <a:chExt cx="5297739" cy="1416483"/>
          </a:xfrm>
        </p:grpSpPr>
        <p:sp>
          <p:nvSpPr>
            <p:cNvPr name="TextBox 16" id="16"/>
            <p:cNvSpPr txBox="true"/>
            <p:nvPr/>
          </p:nvSpPr>
          <p:spPr>
            <a:xfrm rot="0">
              <a:off x="0" y="-47625"/>
              <a:ext cx="5297739" cy="569172"/>
            </a:xfrm>
            <a:prstGeom prst="rect">
              <a:avLst/>
            </a:prstGeom>
          </p:spPr>
          <p:txBody>
            <a:bodyPr anchor="t" rtlCol="false" tIns="0" lIns="0" bIns="0" rIns="0">
              <a:spAutoFit/>
            </a:bodyPr>
            <a:lstStyle/>
            <a:p>
              <a:pPr>
                <a:lnSpc>
                  <a:spcPts val="3640"/>
                </a:lnSpc>
              </a:pPr>
              <a:r>
                <a:rPr lang="en-US" sz="2600">
                  <a:solidFill>
                    <a:srgbClr val="FFFFFF"/>
                  </a:solidFill>
                  <a:latin typeface="Heebo Regular Bold"/>
                </a:rPr>
                <a:t>Skewness</a:t>
              </a:r>
            </a:p>
          </p:txBody>
        </p:sp>
        <p:sp>
          <p:nvSpPr>
            <p:cNvPr name="TextBox 17" id="17"/>
            <p:cNvSpPr txBox="true"/>
            <p:nvPr/>
          </p:nvSpPr>
          <p:spPr>
            <a:xfrm rot="0">
              <a:off x="0" y="941714"/>
              <a:ext cx="5297739" cy="474768"/>
            </a:xfrm>
            <a:prstGeom prst="rect">
              <a:avLst/>
            </a:prstGeom>
          </p:spPr>
          <p:txBody>
            <a:bodyPr anchor="t" rtlCol="false" tIns="0" lIns="0" bIns="0" rIns="0">
              <a:spAutoFit/>
            </a:bodyPr>
            <a:lstStyle/>
            <a:p>
              <a:pPr>
                <a:lnSpc>
                  <a:spcPts val="3079"/>
                </a:lnSpc>
              </a:pPr>
              <a:r>
                <a:rPr lang="en-US" sz="2200">
                  <a:solidFill>
                    <a:srgbClr val="FFFFFF"/>
                  </a:solidFill>
                  <a:latin typeface="Heebo Regular"/>
                </a:rPr>
                <a:t>scipy.skew()</a:t>
              </a:r>
            </a:p>
          </p:txBody>
        </p:sp>
      </p:grpSp>
      <p:grpSp>
        <p:nvGrpSpPr>
          <p:cNvPr name="Group 18" id="18"/>
          <p:cNvGrpSpPr/>
          <p:nvPr/>
        </p:nvGrpSpPr>
        <p:grpSpPr>
          <a:xfrm rot="0">
            <a:off x="7071083" y="6863501"/>
            <a:ext cx="3973304" cy="1910087"/>
            <a:chOff x="0" y="0"/>
            <a:chExt cx="5297739" cy="2546783"/>
          </a:xfrm>
        </p:grpSpPr>
        <p:sp>
          <p:nvSpPr>
            <p:cNvPr name="TextBox 19" id="19"/>
            <p:cNvSpPr txBox="true"/>
            <p:nvPr/>
          </p:nvSpPr>
          <p:spPr>
            <a:xfrm rot="0">
              <a:off x="0" y="-47625"/>
              <a:ext cx="5297739" cy="1178772"/>
            </a:xfrm>
            <a:prstGeom prst="rect">
              <a:avLst/>
            </a:prstGeom>
          </p:spPr>
          <p:txBody>
            <a:bodyPr anchor="t" rtlCol="false" tIns="0" lIns="0" bIns="0" rIns="0">
              <a:spAutoFit/>
            </a:bodyPr>
            <a:lstStyle/>
            <a:p>
              <a:pPr>
                <a:lnSpc>
                  <a:spcPts val="3640"/>
                </a:lnSpc>
              </a:pPr>
              <a:r>
                <a:rPr lang="en-US" sz="2600">
                  <a:solidFill>
                    <a:srgbClr val="FFFFFF"/>
                  </a:solidFill>
                  <a:latin typeface="Heebo Regular Bold"/>
                </a:rPr>
                <a:t>Number of synsets with 0 sentences</a:t>
              </a:r>
            </a:p>
          </p:txBody>
        </p:sp>
        <p:sp>
          <p:nvSpPr>
            <p:cNvPr name="TextBox 20" id="20"/>
            <p:cNvSpPr txBox="true"/>
            <p:nvPr/>
          </p:nvSpPr>
          <p:spPr>
            <a:xfrm rot="0">
              <a:off x="0" y="1551314"/>
              <a:ext cx="5297739" cy="995468"/>
            </a:xfrm>
            <a:prstGeom prst="rect">
              <a:avLst/>
            </a:prstGeom>
          </p:spPr>
          <p:txBody>
            <a:bodyPr anchor="t" rtlCol="false" tIns="0" lIns="0" bIns="0" rIns="0">
              <a:spAutoFit/>
            </a:bodyPr>
            <a:lstStyle/>
            <a:p>
              <a:pPr>
                <a:lnSpc>
                  <a:spcPts val="3079"/>
                </a:lnSpc>
              </a:pPr>
              <a:r>
                <a:rPr lang="en-US" sz="2200">
                  <a:solidFill>
                    <a:srgbClr val="FFFFFF"/>
                  </a:solidFill>
                  <a:latin typeface="Heebo Regular"/>
                </a:rPr>
                <a:t>length(synsets) - np.count_nonzero(synsets)</a:t>
              </a:r>
            </a:p>
          </p:txBody>
        </p:sp>
      </p:grpSp>
      <p:grpSp>
        <p:nvGrpSpPr>
          <p:cNvPr name="Group 21" id="21"/>
          <p:cNvGrpSpPr/>
          <p:nvPr/>
        </p:nvGrpSpPr>
        <p:grpSpPr>
          <a:xfrm rot="0">
            <a:off x="12830653" y="7711226"/>
            <a:ext cx="3973304" cy="1062362"/>
            <a:chOff x="0" y="0"/>
            <a:chExt cx="5297739" cy="1416483"/>
          </a:xfrm>
        </p:grpSpPr>
        <p:sp>
          <p:nvSpPr>
            <p:cNvPr name="TextBox 22" id="22"/>
            <p:cNvSpPr txBox="true"/>
            <p:nvPr/>
          </p:nvSpPr>
          <p:spPr>
            <a:xfrm rot="0">
              <a:off x="0" y="-47625"/>
              <a:ext cx="5297739" cy="569172"/>
            </a:xfrm>
            <a:prstGeom prst="rect">
              <a:avLst/>
            </a:prstGeom>
          </p:spPr>
          <p:txBody>
            <a:bodyPr anchor="t" rtlCol="false" tIns="0" lIns="0" bIns="0" rIns="0">
              <a:spAutoFit/>
            </a:bodyPr>
            <a:lstStyle/>
            <a:p>
              <a:pPr>
                <a:lnSpc>
                  <a:spcPts val="3640"/>
                </a:lnSpc>
              </a:pPr>
              <a:r>
                <a:rPr lang="en-US" sz="2600">
                  <a:solidFill>
                    <a:srgbClr val="FFFFFF"/>
                  </a:solidFill>
                  <a:latin typeface="Heebo Regular Bold"/>
                </a:rPr>
                <a:t>Number of sentences</a:t>
              </a:r>
            </a:p>
          </p:txBody>
        </p:sp>
        <p:sp>
          <p:nvSpPr>
            <p:cNvPr name="TextBox 23" id="23"/>
            <p:cNvSpPr txBox="true"/>
            <p:nvPr/>
          </p:nvSpPr>
          <p:spPr>
            <a:xfrm rot="0">
              <a:off x="0" y="941714"/>
              <a:ext cx="5297739" cy="474768"/>
            </a:xfrm>
            <a:prstGeom prst="rect">
              <a:avLst/>
            </a:prstGeom>
          </p:spPr>
          <p:txBody>
            <a:bodyPr anchor="t" rtlCol="false" tIns="0" lIns="0" bIns="0" rIns="0">
              <a:spAutoFit/>
            </a:bodyPr>
            <a:lstStyle/>
            <a:p>
              <a:pPr>
                <a:lnSpc>
                  <a:spcPts val="3079"/>
                </a:lnSpc>
              </a:pPr>
              <a:r>
                <a:rPr lang="en-US" sz="2200">
                  <a:solidFill>
                    <a:srgbClr val="FFFFFF"/>
                  </a:solidFill>
                  <a:latin typeface="Heebo Regular"/>
                </a:rPr>
                <a:t>length(wsd[word])</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59958" y="1428547"/>
            <a:ext cx="11168084" cy="4156407"/>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4436" y="6276975"/>
            <a:ext cx="3665913" cy="411480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622087" y="0"/>
            <a:ext cx="3665913" cy="4114800"/>
          </a:xfrm>
          <a:prstGeom prst="rect">
            <a:avLst/>
          </a:prstGeom>
        </p:spPr>
      </p:pic>
      <p:sp>
        <p:nvSpPr>
          <p:cNvPr name="TextBox 5" id="5"/>
          <p:cNvSpPr txBox="true"/>
          <p:nvPr/>
        </p:nvSpPr>
        <p:spPr>
          <a:xfrm rot="0">
            <a:off x="1628520" y="6506210"/>
            <a:ext cx="15630780" cy="1828165"/>
          </a:xfrm>
          <a:prstGeom prst="rect">
            <a:avLst/>
          </a:prstGeom>
        </p:spPr>
        <p:txBody>
          <a:bodyPr anchor="t" rtlCol="false" tIns="0" lIns="0" bIns="0" rIns="0">
            <a:spAutoFit/>
          </a:bodyPr>
          <a:lstStyle/>
          <a:p>
            <a:pPr algn="ctr">
              <a:lnSpc>
                <a:spcPts val="7279"/>
              </a:lnSpc>
            </a:pPr>
            <a:r>
              <a:rPr lang="en-US" sz="5199">
                <a:solidFill>
                  <a:srgbClr val="FFFFFF"/>
                </a:solidFill>
                <a:latin typeface="DejaVu Serif"/>
              </a:rPr>
              <a:t>Structura de statistici obținute pentru cuvântul </a:t>
            </a:r>
            <a:r>
              <a:rPr lang="en-US" sz="5199">
                <a:solidFill>
                  <a:srgbClr val="FF66C4"/>
                </a:solidFill>
                <a:latin typeface="DejaVu Serif Bold"/>
              </a:rPr>
              <a:t>rol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554887" y="2419934"/>
            <a:ext cx="5633426" cy="2599476"/>
            <a:chOff x="0" y="0"/>
            <a:chExt cx="7511235" cy="3465969"/>
          </a:xfrm>
        </p:grpSpPr>
        <p:sp>
          <p:nvSpPr>
            <p:cNvPr name="TextBox 3" id="3"/>
            <p:cNvSpPr txBox="true"/>
            <p:nvPr/>
          </p:nvSpPr>
          <p:spPr>
            <a:xfrm rot="0">
              <a:off x="0" y="-9525"/>
              <a:ext cx="7511235" cy="1533525"/>
            </a:xfrm>
            <a:prstGeom prst="rect">
              <a:avLst/>
            </a:prstGeom>
          </p:spPr>
          <p:txBody>
            <a:bodyPr anchor="t" rtlCol="false" tIns="0" lIns="0" bIns="0" rIns="0">
              <a:spAutoFit/>
            </a:bodyPr>
            <a:lstStyle/>
            <a:p>
              <a:pPr>
                <a:lnSpc>
                  <a:spcPts val="9000"/>
                </a:lnSpc>
              </a:pPr>
              <a:r>
                <a:rPr lang="en-US" sz="7500">
                  <a:solidFill>
                    <a:srgbClr val="FFFFFF"/>
                  </a:solidFill>
                  <a:latin typeface="Heebo Bold Bold"/>
                </a:rPr>
                <a:t>Agenda </a:t>
              </a:r>
            </a:p>
          </p:txBody>
        </p:sp>
        <p:sp>
          <p:nvSpPr>
            <p:cNvPr name="TextBox 4" id="4"/>
            <p:cNvSpPr txBox="true"/>
            <p:nvPr/>
          </p:nvSpPr>
          <p:spPr>
            <a:xfrm rot="0">
              <a:off x="0" y="1999119"/>
              <a:ext cx="7511235" cy="1466850"/>
            </a:xfrm>
            <a:prstGeom prst="rect">
              <a:avLst/>
            </a:prstGeom>
          </p:spPr>
          <p:txBody>
            <a:bodyPr anchor="t" rtlCol="false" tIns="0" lIns="0" bIns="0" rIns="0">
              <a:spAutoFit/>
            </a:bodyPr>
            <a:lstStyle/>
            <a:p>
              <a:pPr>
                <a:lnSpc>
                  <a:spcPts val="4500"/>
                </a:lnSpc>
              </a:pPr>
              <a:r>
                <a:rPr lang="en-US" sz="3000">
                  <a:solidFill>
                    <a:srgbClr val="64E688"/>
                  </a:solidFill>
                  <a:latin typeface="Heebo Regular"/>
                </a:rPr>
                <a:t>Key topics covered</a:t>
              </a:r>
            </a:p>
            <a:p>
              <a:pPr>
                <a:lnSpc>
                  <a:spcPts val="4499"/>
                </a:lnSpc>
              </a:pPr>
              <a:r>
                <a:rPr lang="en-US" sz="2999">
                  <a:solidFill>
                    <a:srgbClr val="64E688"/>
                  </a:solidFill>
                  <a:latin typeface="Heebo Regular"/>
                </a:rPr>
                <a:t>in this presentation</a:t>
              </a:r>
            </a:p>
          </p:txBody>
        </p:sp>
      </p:grpSp>
      <p:sp>
        <p:nvSpPr>
          <p:cNvPr name="TextBox 5" id="5"/>
          <p:cNvSpPr txBox="true"/>
          <p:nvPr/>
        </p:nvSpPr>
        <p:spPr>
          <a:xfrm rot="0">
            <a:off x="8767681" y="2381834"/>
            <a:ext cx="7965432" cy="396240"/>
          </a:xfrm>
          <a:prstGeom prst="rect">
            <a:avLst/>
          </a:prstGeom>
        </p:spPr>
        <p:txBody>
          <a:bodyPr anchor="t" rtlCol="false" tIns="0" lIns="0" bIns="0" rIns="0">
            <a:spAutoFit/>
          </a:bodyPr>
          <a:lstStyle/>
          <a:p>
            <a:pPr>
              <a:lnSpc>
                <a:spcPts val="3359"/>
              </a:lnSpc>
            </a:pPr>
            <a:r>
              <a:rPr lang="en-US" sz="2400">
                <a:solidFill>
                  <a:srgbClr val="FFFFFF"/>
                </a:solidFill>
                <a:latin typeface="Heebo Regular"/>
              </a:rPr>
              <a:t>Introduceree</a:t>
            </a:r>
          </a:p>
        </p:txBody>
      </p:sp>
      <p:sp>
        <p:nvSpPr>
          <p:cNvPr name="AutoShape 6" id="6"/>
          <p:cNvSpPr/>
          <p:nvPr/>
        </p:nvSpPr>
        <p:spPr>
          <a:xfrm rot="0">
            <a:off x="8137581" y="2599004"/>
            <a:ext cx="454346" cy="0"/>
          </a:xfrm>
          <a:prstGeom prst="line">
            <a:avLst/>
          </a:prstGeom>
          <a:ln cap="rnd" w="19050">
            <a:solidFill>
              <a:srgbClr val="64E688"/>
            </a:solidFill>
            <a:prstDash val="solid"/>
            <a:headEnd type="none" len="sm" w="sm"/>
            <a:tailEnd type="none" len="sm" w="sm"/>
          </a:ln>
        </p:spPr>
      </p:sp>
      <p:sp>
        <p:nvSpPr>
          <p:cNvPr name="TextBox 7" id="7"/>
          <p:cNvSpPr txBox="true"/>
          <p:nvPr/>
        </p:nvSpPr>
        <p:spPr>
          <a:xfrm rot="0">
            <a:off x="8767681" y="6536847"/>
            <a:ext cx="7965432" cy="396240"/>
          </a:xfrm>
          <a:prstGeom prst="rect">
            <a:avLst/>
          </a:prstGeom>
        </p:spPr>
        <p:txBody>
          <a:bodyPr anchor="t" rtlCol="false" tIns="0" lIns="0" bIns="0" rIns="0">
            <a:spAutoFit/>
          </a:bodyPr>
          <a:lstStyle/>
          <a:p>
            <a:pPr>
              <a:lnSpc>
                <a:spcPts val="3359"/>
              </a:lnSpc>
            </a:pPr>
            <a:r>
              <a:rPr lang="en-US" sz="2400">
                <a:solidFill>
                  <a:srgbClr val="FFFFFF"/>
                </a:solidFill>
                <a:latin typeface="Heebo Regular"/>
              </a:rPr>
              <a:t> Interpretări rezultate</a:t>
            </a:r>
          </a:p>
        </p:txBody>
      </p:sp>
      <p:sp>
        <p:nvSpPr>
          <p:cNvPr name="AutoShape 8" id="8"/>
          <p:cNvSpPr/>
          <p:nvPr/>
        </p:nvSpPr>
        <p:spPr>
          <a:xfrm rot="0">
            <a:off x="8137581" y="6738777"/>
            <a:ext cx="454346" cy="0"/>
          </a:xfrm>
          <a:prstGeom prst="line">
            <a:avLst/>
          </a:prstGeom>
          <a:ln cap="rnd" w="19050">
            <a:solidFill>
              <a:srgbClr val="64E688"/>
            </a:solidFill>
            <a:prstDash val="solid"/>
            <a:headEnd type="none" len="sm" w="sm"/>
            <a:tailEnd type="none" len="sm" w="sm"/>
          </a:ln>
        </p:spPr>
      </p:sp>
      <p:sp>
        <p:nvSpPr>
          <p:cNvPr name="TextBox 9" id="9"/>
          <p:cNvSpPr txBox="true"/>
          <p:nvPr/>
        </p:nvSpPr>
        <p:spPr>
          <a:xfrm rot="0">
            <a:off x="8767681" y="3420588"/>
            <a:ext cx="7965432" cy="396240"/>
          </a:xfrm>
          <a:prstGeom prst="rect">
            <a:avLst/>
          </a:prstGeom>
        </p:spPr>
        <p:txBody>
          <a:bodyPr anchor="t" rtlCol="false" tIns="0" lIns="0" bIns="0" rIns="0">
            <a:spAutoFit/>
          </a:bodyPr>
          <a:lstStyle/>
          <a:p>
            <a:pPr>
              <a:lnSpc>
                <a:spcPts val="3359"/>
              </a:lnSpc>
            </a:pPr>
            <a:r>
              <a:rPr lang="en-US" sz="2400">
                <a:solidFill>
                  <a:srgbClr val="FFFFFF"/>
                </a:solidFill>
                <a:latin typeface="Heebo Regular"/>
              </a:rPr>
              <a:t>Definirea setului de date</a:t>
            </a:r>
          </a:p>
        </p:txBody>
      </p:sp>
      <p:sp>
        <p:nvSpPr>
          <p:cNvPr name="AutoShape 10" id="10"/>
          <p:cNvSpPr/>
          <p:nvPr/>
        </p:nvSpPr>
        <p:spPr>
          <a:xfrm rot="0">
            <a:off x="8137581" y="3633948"/>
            <a:ext cx="454346" cy="0"/>
          </a:xfrm>
          <a:prstGeom prst="line">
            <a:avLst/>
          </a:prstGeom>
          <a:ln cap="rnd" w="19050">
            <a:solidFill>
              <a:srgbClr val="64E688"/>
            </a:solidFill>
            <a:prstDash val="solid"/>
            <a:headEnd type="none" len="sm" w="sm"/>
            <a:tailEnd type="none" len="sm" w="sm"/>
          </a:ln>
        </p:spPr>
      </p:sp>
      <p:sp>
        <p:nvSpPr>
          <p:cNvPr name="TextBox 11" id="11"/>
          <p:cNvSpPr txBox="true"/>
          <p:nvPr/>
        </p:nvSpPr>
        <p:spPr>
          <a:xfrm rot="0">
            <a:off x="8767681" y="4459341"/>
            <a:ext cx="7965432" cy="396240"/>
          </a:xfrm>
          <a:prstGeom prst="rect">
            <a:avLst/>
          </a:prstGeom>
        </p:spPr>
        <p:txBody>
          <a:bodyPr anchor="t" rtlCol="false" tIns="0" lIns="0" bIns="0" rIns="0">
            <a:spAutoFit/>
          </a:bodyPr>
          <a:lstStyle/>
          <a:p>
            <a:pPr>
              <a:lnSpc>
                <a:spcPts val="3359"/>
              </a:lnSpc>
            </a:pPr>
            <a:r>
              <a:rPr lang="en-US" sz="2400">
                <a:solidFill>
                  <a:srgbClr val="FFFFFF"/>
                </a:solidFill>
                <a:latin typeface="Heebo Regular"/>
              </a:rPr>
              <a:t>Obiective</a:t>
            </a:r>
          </a:p>
        </p:txBody>
      </p:sp>
      <p:sp>
        <p:nvSpPr>
          <p:cNvPr name="AutoShape 12" id="12"/>
          <p:cNvSpPr/>
          <p:nvPr/>
        </p:nvSpPr>
        <p:spPr>
          <a:xfrm rot="0">
            <a:off x="8137581" y="4668891"/>
            <a:ext cx="454346" cy="0"/>
          </a:xfrm>
          <a:prstGeom prst="line">
            <a:avLst/>
          </a:prstGeom>
          <a:ln cap="rnd" w="19050">
            <a:solidFill>
              <a:srgbClr val="64E688"/>
            </a:solidFill>
            <a:prstDash val="solid"/>
            <a:headEnd type="none" len="sm" w="sm"/>
            <a:tailEnd type="none" len="sm" w="sm"/>
          </a:ln>
        </p:spPr>
      </p:sp>
      <p:sp>
        <p:nvSpPr>
          <p:cNvPr name="TextBox 13" id="13"/>
          <p:cNvSpPr txBox="true"/>
          <p:nvPr/>
        </p:nvSpPr>
        <p:spPr>
          <a:xfrm rot="0">
            <a:off x="8767681" y="5498094"/>
            <a:ext cx="7965432" cy="396240"/>
          </a:xfrm>
          <a:prstGeom prst="rect">
            <a:avLst/>
          </a:prstGeom>
        </p:spPr>
        <p:txBody>
          <a:bodyPr anchor="t" rtlCol="false" tIns="0" lIns="0" bIns="0" rIns="0">
            <a:spAutoFit/>
          </a:bodyPr>
          <a:lstStyle/>
          <a:p>
            <a:pPr>
              <a:lnSpc>
                <a:spcPts val="3359"/>
              </a:lnSpc>
            </a:pPr>
            <a:r>
              <a:rPr lang="en-US" sz="2400">
                <a:solidFill>
                  <a:srgbClr val="FFFFFF"/>
                </a:solidFill>
                <a:latin typeface="Heebo Regular"/>
              </a:rPr>
              <a:t>Rezultate</a:t>
            </a:r>
          </a:p>
        </p:txBody>
      </p:sp>
      <p:sp>
        <p:nvSpPr>
          <p:cNvPr name="AutoShape 14" id="14"/>
          <p:cNvSpPr/>
          <p:nvPr/>
        </p:nvSpPr>
        <p:spPr>
          <a:xfrm rot="0">
            <a:off x="8137581" y="5703834"/>
            <a:ext cx="454346" cy="0"/>
          </a:xfrm>
          <a:prstGeom prst="line">
            <a:avLst/>
          </a:prstGeom>
          <a:ln cap="rnd" w="19050">
            <a:solidFill>
              <a:srgbClr val="64E688"/>
            </a:solidFill>
            <a:prstDash val="solid"/>
            <a:headEnd type="none" len="sm" w="sm"/>
            <a:tailEnd type="none" len="sm" w="sm"/>
          </a:ln>
        </p:spPr>
      </p:sp>
      <p:sp>
        <p:nvSpPr>
          <p:cNvPr name="TextBox 15" id="15"/>
          <p:cNvSpPr txBox="true"/>
          <p:nvPr/>
        </p:nvSpPr>
        <p:spPr>
          <a:xfrm rot="0">
            <a:off x="8767681" y="7575601"/>
            <a:ext cx="7965432" cy="396240"/>
          </a:xfrm>
          <a:prstGeom prst="rect">
            <a:avLst/>
          </a:prstGeom>
        </p:spPr>
        <p:txBody>
          <a:bodyPr anchor="t" rtlCol="false" tIns="0" lIns="0" bIns="0" rIns="0">
            <a:spAutoFit/>
          </a:bodyPr>
          <a:lstStyle/>
          <a:p>
            <a:pPr>
              <a:lnSpc>
                <a:spcPts val="3359"/>
              </a:lnSpc>
            </a:pPr>
            <a:r>
              <a:rPr lang="en-US" sz="2400">
                <a:solidFill>
                  <a:srgbClr val="FFFFFF"/>
                </a:solidFill>
                <a:latin typeface="Heebo Regular"/>
              </a:rPr>
              <a:t>Întrebări</a:t>
            </a:r>
          </a:p>
        </p:txBody>
      </p:sp>
      <p:sp>
        <p:nvSpPr>
          <p:cNvPr name="AutoShape 16" id="16"/>
          <p:cNvSpPr/>
          <p:nvPr/>
        </p:nvSpPr>
        <p:spPr>
          <a:xfrm rot="0">
            <a:off x="8137581" y="7773721"/>
            <a:ext cx="454346" cy="0"/>
          </a:xfrm>
          <a:prstGeom prst="line">
            <a:avLst/>
          </a:prstGeom>
          <a:ln cap="rnd" w="19050">
            <a:solidFill>
              <a:srgbClr val="64E688"/>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8939" y="2778864"/>
            <a:ext cx="18089061" cy="7300518"/>
          </a:xfrm>
          <a:prstGeom prst="rect">
            <a:avLst/>
          </a:prstGeom>
        </p:spPr>
      </p:pic>
      <p:sp>
        <p:nvSpPr>
          <p:cNvPr name="TextBox 3" id="3"/>
          <p:cNvSpPr txBox="true"/>
          <p:nvPr/>
        </p:nvSpPr>
        <p:spPr>
          <a:xfrm rot="0">
            <a:off x="2090499" y="923925"/>
            <a:ext cx="15168801" cy="90424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Bold"/>
              </a:rPr>
              <a:t>Datasetul cu datele despre fiecare literal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452413" y="380927"/>
            <a:ext cx="13383173" cy="6808983"/>
          </a:xfrm>
          <a:prstGeom prst="rect">
            <a:avLst/>
          </a:prstGeom>
        </p:spPr>
      </p:pic>
      <p:sp>
        <p:nvSpPr>
          <p:cNvPr name="TextBox 3" id="3"/>
          <p:cNvSpPr txBox="true"/>
          <p:nvPr/>
        </p:nvSpPr>
        <p:spPr>
          <a:xfrm rot="0">
            <a:off x="2452413" y="7085134"/>
            <a:ext cx="13383173" cy="1835785"/>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Bold"/>
              </a:rPr>
              <a:t>Mean of correct synsets for each word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72951" y="320989"/>
            <a:ext cx="15247523" cy="7971048"/>
          </a:xfrm>
          <a:prstGeom prst="rect">
            <a:avLst/>
          </a:prstGeom>
        </p:spPr>
      </p:pic>
      <p:sp>
        <p:nvSpPr>
          <p:cNvPr name="TextBox 3" id="3"/>
          <p:cNvSpPr txBox="true"/>
          <p:nvPr/>
        </p:nvSpPr>
        <p:spPr>
          <a:xfrm rot="0">
            <a:off x="1272951" y="8187262"/>
            <a:ext cx="15247523" cy="90424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Bold"/>
              </a:rPr>
              <a:t>Afișare interactivă</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400259"/>
            <a:ext cx="15986246" cy="7798169"/>
          </a:xfrm>
          <a:prstGeom prst="rect">
            <a:avLst/>
          </a:prstGeom>
        </p:spPr>
      </p:pic>
      <p:sp>
        <p:nvSpPr>
          <p:cNvPr name="TextBox 3" id="3"/>
          <p:cNvSpPr txBox="true"/>
          <p:nvPr/>
        </p:nvSpPr>
        <p:spPr>
          <a:xfrm rot="0">
            <a:off x="1028700" y="8093653"/>
            <a:ext cx="15986246"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Variance of correct synsets for each word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15220" y="315087"/>
            <a:ext cx="13096236" cy="8574674"/>
          </a:xfrm>
          <a:prstGeom prst="rect">
            <a:avLst/>
          </a:prstGeom>
        </p:spPr>
      </p:pic>
      <p:sp>
        <p:nvSpPr>
          <p:cNvPr name="TextBox 3" id="3"/>
          <p:cNvSpPr txBox="true"/>
          <p:nvPr/>
        </p:nvSpPr>
        <p:spPr>
          <a:xfrm rot="0">
            <a:off x="5894044" y="9153525"/>
            <a:ext cx="6196608"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Afișare interactivă</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38815" y="347749"/>
            <a:ext cx="14610369" cy="7376478"/>
          </a:xfrm>
          <a:prstGeom prst="rect">
            <a:avLst/>
          </a:prstGeom>
        </p:spPr>
      </p:pic>
      <p:sp>
        <p:nvSpPr>
          <p:cNvPr name="TextBox 3" id="3"/>
          <p:cNvSpPr txBox="true"/>
          <p:nvPr/>
        </p:nvSpPr>
        <p:spPr>
          <a:xfrm rot="0">
            <a:off x="1838815" y="7619452"/>
            <a:ext cx="14610369" cy="1820545"/>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Standard Deviation of correct synsets for each word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62842" y="0"/>
            <a:ext cx="12095957" cy="8520423"/>
          </a:xfrm>
          <a:prstGeom prst="rect">
            <a:avLst/>
          </a:prstGeom>
        </p:spPr>
      </p:pic>
      <p:sp>
        <p:nvSpPr>
          <p:cNvPr name="TextBox 3" id="3"/>
          <p:cNvSpPr txBox="true"/>
          <p:nvPr/>
        </p:nvSpPr>
        <p:spPr>
          <a:xfrm rot="0">
            <a:off x="5995903" y="8757602"/>
            <a:ext cx="6700600"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Varianta interactivă</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18967" y="438912"/>
            <a:ext cx="14850066" cy="7574401"/>
          </a:xfrm>
          <a:prstGeom prst="rect">
            <a:avLst/>
          </a:prstGeom>
        </p:spPr>
      </p:pic>
      <p:sp>
        <p:nvSpPr>
          <p:cNvPr name="TextBox 3" id="3"/>
          <p:cNvSpPr txBox="true"/>
          <p:nvPr/>
        </p:nvSpPr>
        <p:spPr>
          <a:xfrm rot="0">
            <a:off x="2513526" y="8585762"/>
            <a:ext cx="14338102"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Skewness of correct synsets for each word</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37491" y="205091"/>
            <a:ext cx="11775434" cy="8421671"/>
          </a:xfrm>
          <a:prstGeom prst="rect">
            <a:avLst/>
          </a:prstGeom>
        </p:spPr>
      </p:pic>
      <p:sp>
        <p:nvSpPr>
          <p:cNvPr name="TextBox 3" id="3"/>
          <p:cNvSpPr txBox="true"/>
          <p:nvPr/>
        </p:nvSpPr>
        <p:spPr>
          <a:xfrm rot="0">
            <a:off x="3037491" y="8521987"/>
            <a:ext cx="11775434"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Varianta interactivă</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08148" y="630982"/>
            <a:ext cx="14871704" cy="7570351"/>
          </a:xfrm>
          <a:prstGeom prst="rect">
            <a:avLst/>
          </a:prstGeom>
        </p:spPr>
      </p:pic>
      <p:sp>
        <p:nvSpPr>
          <p:cNvPr name="TextBox 3" id="3"/>
          <p:cNvSpPr txBox="true"/>
          <p:nvPr/>
        </p:nvSpPr>
        <p:spPr>
          <a:xfrm rot="0">
            <a:off x="851772" y="8295640"/>
            <a:ext cx="16230600" cy="1820545"/>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Number of synsets with 0 sentences of correct synsets for each word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028700" y="6866682"/>
            <a:ext cx="16230600" cy="2391618"/>
            <a:chOff x="0" y="0"/>
            <a:chExt cx="63179552" cy="9309660"/>
          </a:xfrm>
        </p:grpSpPr>
        <p:sp>
          <p:nvSpPr>
            <p:cNvPr name="Freeform 3" id="3"/>
            <p:cNvSpPr/>
            <p:nvPr/>
          </p:nvSpPr>
          <p:spPr>
            <a:xfrm>
              <a:off x="0" y="0"/>
              <a:ext cx="63179554" cy="9309660"/>
            </a:xfrm>
            <a:custGeom>
              <a:avLst/>
              <a:gdLst/>
              <a:ahLst/>
              <a:cxnLst/>
              <a:rect r="r" b="b" t="t" l="l"/>
              <a:pathLst>
                <a:path h="9309660" w="63179554">
                  <a:moveTo>
                    <a:pt x="63055091" y="59690"/>
                  </a:moveTo>
                  <a:cubicBezTo>
                    <a:pt x="63090654" y="59690"/>
                    <a:pt x="63119862" y="88900"/>
                    <a:pt x="63119862" y="124460"/>
                  </a:cubicBezTo>
                  <a:lnTo>
                    <a:pt x="63119862" y="9185200"/>
                  </a:lnTo>
                  <a:cubicBezTo>
                    <a:pt x="63119862" y="9220760"/>
                    <a:pt x="63090654" y="9249970"/>
                    <a:pt x="63055091" y="9249970"/>
                  </a:cubicBezTo>
                  <a:lnTo>
                    <a:pt x="124460" y="9249970"/>
                  </a:lnTo>
                  <a:cubicBezTo>
                    <a:pt x="88900" y="9249970"/>
                    <a:pt x="59690" y="9220760"/>
                    <a:pt x="59690" y="9185200"/>
                  </a:cubicBezTo>
                  <a:lnTo>
                    <a:pt x="59690" y="124460"/>
                  </a:lnTo>
                  <a:cubicBezTo>
                    <a:pt x="59690" y="88900"/>
                    <a:pt x="88900" y="59690"/>
                    <a:pt x="124460" y="59690"/>
                  </a:cubicBezTo>
                  <a:lnTo>
                    <a:pt x="63055091" y="59690"/>
                  </a:lnTo>
                  <a:moveTo>
                    <a:pt x="63055091" y="0"/>
                  </a:moveTo>
                  <a:lnTo>
                    <a:pt x="124460" y="0"/>
                  </a:lnTo>
                  <a:cubicBezTo>
                    <a:pt x="55880" y="0"/>
                    <a:pt x="0" y="55880"/>
                    <a:pt x="0" y="124460"/>
                  </a:cubicBezTo>
                  <a:lnTo>
                    <a:pt x="0" y="9185200"/>
                  </a:lnTo>
                  <a:cubicBezTo>
                    <a:pt x="0" y="9253780"/>
                    <a:pt x="55880" y="9309660"/>
                    <a:pt x="124460" y="9309660"/>
                  </a:cubicBezTo>
                  <a:lnTo>
                    <a:pt x="63055091" y="9309660"/>
                  </a:lnTo>
                  <a:cubicBezTo>
                    <a:pt x="63123669" y="9309660"/>
                    <a:pt x="63179554" y="9253780"/>
                    <a:pt x="63179554" y="9185200"/>
                  </a:cubicBezTo>
                  <a:lnTo>
                    <a:pt x="63179554" y="124460"/>
                  </a:lnTo>
                  <a:cubicBezTo>
                    <a:pt x="63179554" y="55880"/>
                    <a:pt x="63123669" y="0"/>
                    <a:pt x="63055091" y="0"/>
                  </a:cubicBezTo>
                  <a:close/>
                </a:path>
              </a:pathLst>
            </a:custGeom>
            <a:solidFill>
              <a:srgbClr val="64E688">
                <a:alpha val="49804"/>
              </a:srgbClr>
            </a:solidFill>
          </p:spPr>
        </p:sp>
      </p:grpSp>
      <p:pic>
        <p:nvPicPr>
          <p:cNvPr name="Picture 4" id="4"/>
          <p:cNvPicPr>
            <a:picLocks noChangeAspect="true"/>
          </p:cNvPicPr>
          <p:nvPr/>
        </p:nvPicPr>
        <p:blipFill>
          <a:blip r:embed="rId2"/>
          <a:srcRect l="0" t="0" r="0" b="0"/>
          <a:stretch>
            <a:fillRect/>
          </a:stretch>
        </p:blipFill>
        <p:spPr>
          <a:xfrm flipH="false" flipV="false" rot="0">
            <a:off x="14145049" y="-1599179"/>
            <a:ext cx="6228501" cy="6844507"/>
          </a:xfrm>
          <a:prstGeom prst="rect">
            <a:avLst/>
          </a:prstGeom>
        </p:spPr>
      </p:pic>
      <p:sp>
        <p:nvSpPr>
          <p:cNvPr name="TextBox 5" id="5"/>
          <p:cNvSpPr txBox="true"/>
          <p:nvPr/>
        </p:nvSpPr>
        <p:spPr>
          <a:xfrm rot="0">
            <a:off x="1028700" y="3008994"/>
            <a:ext cx="11667464" cy="1166869"/>
          </a:xfrm>
          <a:prstGeom prst="rect">
            <a:avLst/>
          </a:prstGeom>
        </p:spPr>
        <p:txBody>
          <a:bodyPr anchor="t" rtlCol="false" tIns="0" lIns="0" bIns="0" rIns="0">
            <a:spAutoFit/>
          </a:bodyPr>
          <a:lstStyle/>
          <a:p>
            <a:pPr>
              <a:lnSpc>
                <a:spcPts val="9299"/>
              </a:lnSpc>
            </a:pPr>
            <a:r>
              <a:rPr lang="en-US" sz="7749">
                <a:solidFill>
                  <a:srgbClr val="FFFFFF"/>
                </a:solidFill>
                <a:latin typeface="Heebo Bold Bold"/>
              </a:rPr>
              <a:t>Scopul Proiectului</a:t>
            </a:r>
          </a:p>
        </p:txBody>
      </p:sp>
      <p:sp>
        <p:nvSpPr>
          <p:cNvPr name="TextBox 6" id="6"/>
          <p:cNvSpPr txBox="true"/>
          <p:nvPr/>
        </p:nvSpPr>
        <p:spPr>
          <a:xfrm rot="0">
            <a:off x="1772055" y="6881391"/>
            <a:ext cx="15098616" cy="2266950"/>
          </a:xfrm>
          <a:prstGeom prst="rect">
            <a:avLst/>
          </a:prstGeom>
        </p:spPr>
        <p:txBody>
          <a:bodyPr anchor="t" rtlCol="false" tIns="0" lIns="0" bIns="0" rIns="0">
            <a:spAutoFit/>
          </a:bodyPr>
          <a:lstStyle/>
          <a:p>
            <a:pPr>
              <a:lnSpc>
                <a:spcPts val="4500"/>
              </a:lnSpc>
            </a:pPr>
            <a:r>
              <a:rPr lang="en-US" sz="3000">
                <a:solidFill>
                  <a:srgbClr val="FFFFFF"/>
                </a:solidFill>
                <a:latin typeface="Heebo Regular"/>
              </a:rPr>
              <a:t>Scopul nostru este să acoperim baza de date </a:t>
            </a:r>
            <a:r>
              <a:rPr lang="en-US" sz="3000">
                <a:solidFill>
                  <a:srgbClr val="7BFFA0"/>
                </a:solidFill>
                <a:latin typeface="Heebo Regular Bold"/>
              </a:rPr>
              <a:t>WSD </a:t>
            </a:r>
            <a:r>
              <a:rPr lang="en-US" sz="3000">
                <a:solidFill>
                  <a:srgbClr val="7BFFA0"/>
                </a:solidFill>
                <a:latin typeface="Heebo Regular"/>
              </a:rPr>
              <a:t>"dataset.pickle" </a:t>
            </a:r>
            <a:r>
              <a:rPr lang="en-US" sz="3000">
                <a:solidFill>
                  <a:srgbClr val="FFFFFF"/>
                </a:solidFill>
                <a:latin typeface="Heebo Regular"/>
              </a:rPr>
              <a:t>la care s-a lucrat până în prezent de către studenții din diferite unități de învățământ, inclusiv Academia Tehnică Militară “Ferdinand I”, din punct de vedere al statisticilor care se pot obține pe  acest set de date.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49614" y="346265"/>
            <a:ext cx="12988772" cy="7272402"/>
          </a:xfrm>
          <a:prstGeom prst="rect">
            <a:avLst/>
          </a:prstGeom>
        </p:spPr>
      </p:pic>
      <p:sp>
        <p:nvSpPr>
          <p:cNvPr name="TextBox 3" id="3"/>
          <p:cNvSpPr txBox="true"/>
          <p:nvPr/>
        </p:nvSpPr>
        <p:spPr>
          <a:xfrm rot="0">
            <a:off x="6299208" y="8080254"/>
            <a:ext cx="6700600"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Varianta interactivă</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83880" y="524964"/>
            <a:ext cx="14320241" cy="7252988"/>
          </a:xfrm>
          <a:prstGeom prst="rect">
            <a:avLst/>
          </a:prstGeom>
        </p:spPr>
      </p:pic>
      <p:sp>
        <p:nvSpPr>
          <p:cNvPr name="TextBox 3" id="3"/>
          <p:cNvSpPr txBox="true"/>
          <p:nvPr/>
        </p:nvSpPr>
        <p:spPr>
          <a:xfrm rot="0">
            <a:off x="1983880" y="7673177"/>
            <a:ext cx="14320241"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Number of sentences for each word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43591" y="351674"/>
            <a:ext cx="10752649" cy="7606833"/>
          </a:xfrm>
          <a:prstGeom prst="rect">
            <a:avLst/>
          </a:prstGeom>
        </p:spPr>
      </p:pic>
      <p:sp>
        <p:nvSpPr>
          <p:cNvPr name="TextBox 3" id="3"/>
          <p:cNvSpPr txBox="true"/>
          <p:nvPr/>
        </p:nvSpPr>
        <p:spPr>
          <a:xfrm rot="0">
            <a:off x="3143591" y="7853732"/>
            <a:ext cx="10752649"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Varianta interactivă</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7737623"/>
            <a:ext cx="16424409" cy="1502715"/>
          </a:xfrm>
          <a:prstGeom prst="rect">
            <a:avLst/>
          </a:prstGeom>
        </p:spPr>
      </p:pic>
      <p:grpSp>
        <p:nvGrpSpPr>
          <p:cNvPr name="Group 3" id="3"/>
          <p:cNvGrpSpPr/>
          <p:nvPr/>
        </p:nvGrpSpPr>
        <p:grpSpPr>
          <a:xfrm rot="0">
            <a:off x="7745551" y="1028700"/>
            <a:ext cx="9707558" cy="5703269"/>
            <a:chOff x="0" y="0"/>
            <a:chExt cx="12943410" cy="7604359"/>
          </a:xfrm>
        </p:grpSpPr>
        <p:sp>
          <p:nvSpPr>
            <p:cNvPr name="TextBox 4" id="4"/>
            <p:cNvSpPr txBox="true"/>
            <p:nvPr/>
          </p:nvSpPr>
          <p:spPr>
            <a:xfrm rot="0">
              <a:off x="0" y="-76200"/>
              <a:ext cx="12943410" cy="1784816"/>
            </a:xfrm>
            <a:prstGeom prst="rect">
              <a:avLst/>
            </a:prstGeom>
          </p:spPr>
          <p:txBody>
            <a:bodyPr anchor="t" rtlCol="false" tIns="0" lIns="0" bIns="0" rIns="0">
              <a:spAutoFit/>
            </a:bodyPr>
            <a:lstStyle/>
            <a:p>
              <a:pPr>
                <a:lnSpc>
                  <a:spcPts val="5466"/>
                </a:lnSpc>
              </a:pPr>
              <a:r>
                <a:rPr lang="en-US" sz="3904">
                  <a:solidFill>
                    <a:srgbClr val="FFC344"/>
                  </a:solidFill>
                  <a:latin typeface="Heebo Regular Bold"/>
                </a:rPr>
                <a:t>Obținerea unui dicționar cu date ce descriu un synset</a:t>
              </a:r>
            </a:p>
          </p:txBody>
        </p:sp>
        <p:sp>
          <p:nvSpPr>
            <p:cNvPr name="TextBox 5" id="5"/>
            <p:cNvSpPr txBox="true"/>
            <p:nvPr/>
          </p:nvSpPr>
          <p:spPr>
            <a:xfrm rot="0">
              <a:off x="0" y="2052334"/>
              <a:ext cx="12943410" cy="5552025"/>
            </a:xfrm>
            <a:prstGeom prst="rect">
              <a:avLst/>
            </a:prstGeom>
          </p:spPr>
          <p:txBody>
            <a:bodyPr anchor="t" rtlCol="false" tIns="0" lIns="0" bIns="0" rIns="0">
              <a:spAutoFit/>
            </a:bodyPr>
            <a:lstStyle/>
            <a:p>
              <a:pPr>
                <a:lnSpc>
                  <a:spcPts val="4188"/>
                </a:lnSpc>
              </a:pPr>
              <a:r>
                <a:rPr lang="en-US" sz="2991">
                  <a:solidFill>
                    <a:srgbClr val="FFFFFF"/>
                  </a:solidFill>
                  <a:latin typeface="Heebo Regular"/>
                </a:rPr>
                <a:t>Pe baza id-ului unui synset am calculat următoarele date:</a:t>
              </a:r>
            </a:p>
            <a:p>
              <a:pPr>
                <a:lnSpc>
                  <a:spcPts val="4188"/>
                </a:lnSpc>
              </a:pPr>
            </a:p>
            <a:p>
              <a:pPr>
                <a:lnSpc>
                  <a:spcPts val="4188"/>
                </a:lnSpc>
              </a:pPr>
              <a:r>
                <a:rPr lang="en-US" sz="2991">
                  <a:solidFill>
                    <a:srgbClr val="FFFFFF"/>
                  </a:solidFill>
                  <a:latin typeface="Heebo Regular"/>
                </a:rPr>
                <a:t>  -  Listă cu literalii a căror sinonim este synset-ul respectiv</a:t>
              </a:r>
            </a:p>
            <a:p>
              <a:pPr>
                <a:lnSpc>
                  <a:spcPts val="4188"/>
                </a:lnSpc>
              </a:pPr>
              <a:r>
                <a:rPr lang="en-US" sz="2991">
                  <a:solidFill>
                    <a:srgbClr val="FFFFFF"/>
                  </a:solidFill>
                  <a:latin typeface="Heebo Regular"/>
                </a:rPr>
                <a:t>  -  Numărul de literali găsiți mai sus în lista anterioară</a:t>
              </a:r>
            </a:p>
            <a:p>
              <a:pPr>
                <a:lnSpc>
                  <a:spcPts val="4188"/>
                </a:lnSpc>
              </a:pPr>
              <a:r>
                <a:rPr lang="en-US" sz="2991">
                  <a:solidFill>
                    <a:srgbClr val="FFFFFF"/>
                  </a:solidFill>
                  <a:latin typeface="Heebo Regular"/>
                </a:rPr>
                <a:t>  -  Numărul total de propoziții în cadrul cărora synset-ul apare drept variantă de răspuns</a:t>
              </a:r>
            </a:p>
            <a:p>
              <a:pPr>
                <a:lnSpc>
                  <a:spcPts val="4188"/>
                </a:lnSpc>
              </a:pPr>
            </a:p>
          </p:txBody>
        </p:sp>
      </p:grpSp>
      <p:grpSp>
        <p:nvGrpSpPr>
          <p:cNvPr name="Group 6" id="6"/>
          <p:cNvGrpSpPr/>
          <p:nvPr/>
        </p:nvGrpSpPr>
        <p:grpSpPr>
          <a:xfrm rot="0">
            <a:off x="1386169" y="1440728"/>
            <a:ext cx="6342501" cy="4187686"/>
            <a:chOff x="0" y="0"/>
            <a:chExt cx="8456668" cy="5583582"/>
          </a:xfrm>
        </p:grpSpPr>
        <p:sp>
          <p:nvSpPr>
            <p:cNvPr name="TextBox 7" id="7"/>
            <p:cNvSpPr txBox="true"/>
            <p:nvPr/>
          </p:nvSpPr>
          <p:spPr>
            <a:xfrm rot="0">
              <a:off x="0" y="0"/>
              <a:ext cx="8456668" cy="3946960"/>
            </a:xfrm>
            <a:prstGeom prst="rect">
              <a:avLst/>
            </a:prstGeom>
          </p:spPr>
          <p:txBody>
            <a:bodyPr anchor="t" rtlCol="false" tIns="0" lIns="0" bIns="0" rIns="0">
              <a:spAutoFit/>
            </a:bodyPr>
            <a:lstStyle/>
            <a:p>
              <a:pPr>
                <a:lnSpc>
                  <a:spcPts val="7843"/>
                </a:lnSpc>
              </a:pPr>
              <a:r>
                <a:rPr lang="en-US" sz="6536">
                  <a:solidFill>
                    <a:srgbClr val="FFFFFF"/>
                  </a:solidFill>
                  <a:latin typeface="Heebo Bold Bold"/>
                </a:rPr>
                <a:t>Determinarea datelor despre fiecare synset</a:t>
              </a:r>
            </a:p>
          </p:txBody>
        </p:sp>
        <p:sp>
          <p:nvSpPr>
            <p:cNvPr name="TextBox 8" id="8"/>
            <p:cNvSpPr txBox="true"/>
            <p:nvPr/>
          </p:nvSpPr>
          <p:spPr>
            <a:xfrm rot="0">
              <a:off x="0" y="4338982"/>
              <a:ext cx="8456668" cy="1244600"/>
            </a:xfrm>
            <a:prstGeom prst="rect">
              <a:avLst/>
            </a:prstGeom>
          </p:spPr>
          <p:txBody>
            <a:bodyPr anchor="t" rtlCol="false" tIns="0" lIns="0" bIns="0" rIns="0">
              <a:spAutoFit/>
            </a:bodyPr>
            <a:lstStyle/>
            <a:p>
              <a:pPr>
                <a:lnSpc>
                  <a:spcPts val="3719"/>
                </a:lnSpc>
              </a:pPr>
              <a:r>
                <a:rPr lang="en-US" sz="3099">
                  <a:solidFill>
                    <a:srgbClr val="64E688"/>
                  </a:solidFill>
                  <a:latin typeface="Heebo Regular"/>
                </a:rPr>
                <a:t>Pași urmați pentru obținerea rezultatului final</a:t>
              </a:r>
            </a:p>
          </p:txBody>
        </p:sp>
      </p:grpSp>
      <p:sp>
        <p:nvSpPr>
          <p:cNvPr name="TextBox 9" id="9"/>
          <p:cNvSpPr txBox="true"/>
          <p:nvPr/>
        </p:nvSpPr>
        <p:spPr>
          <a:xfrm rot="0">
            <a:off x="7745551" y="6627194"/>
            <a:ext cx="2796897" cy="896620"/>
          </a:xfrm>
          <a:prstGeom prst="rect">
            <a:avLst/>
          </a:prstGeom>
        </p:spPr>
        <p:txBody>
          <a:bodyPr anchor="t" rtlCol="false" tIns="0" lIns="0" bIns="0" rIns="0">
            <a:spAutoFit/>
          </a:bodyPr>
          <a:lstStyle/>
          <a:p>
            <a:pPr algn="ctr">
              <a:lnSpc>
                <a:spcPts val="7279"/>
              </a:lnSpc>
            </a:pPr>
            <a:r>
              <a:rPr lang="en-US" sz="5199">
                <a:solidFill>
                  <a:srgbClr val="FF66C4"/>
                </a:solidFill>
                <a:latin typeface="DejaVu Serif"/>
              </a:rPr>
              <a:t>Rezultat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762266" y="2642853"/>
            <a:ext cx="10763467" cy="7149740"/>
          </a:xfrm>
          <a:prstGeom prst="rect">
            <a:avLst/>
          </a:prstGeom>
        </p:spPr>
      </p:pic>
      <p:sp>
        <p:nvSpPr>
          <p:cNvPr name="TextBox 3" id="3"/>
          <p:cNvSpPr txBox="true"/>
          <p:nvPr/>
        </p:nvSpPr>
        <p:spPr>
          <a:xfrm rot="0">
            <a:off x="2250958" y="425114"/>
            <a:ext cx="13786085" cy="2066087"/>
          </a:xfrm>
          <a:prstGeom prst="rect">
            <a:avLst/>
          </a:prstGeom>
        </p:spPr>
        <p:txBody>
          <a:bodyPr anchor="t" rtlCol="false" tIns="0" lIns="0" bIns="0" rIns="0">
            <a:spAutoFit/>
          </a:bodyPr>
          <a:lstStyle/>
          <a:p>
            <a:pPr algn="ctr">
              <a:lnSpc>
                <a:spcPts val="5487"/>
              </a:lnSpc>
            </a:pPr>
            <a:r>
              <a:rPr lang="en-US" sz="3919">
                <a:solidFill>
                  <a:srgbClr val="FFFFFF"/>
                </a:solidFill>
                <a:latin typeface="DejaVu Serif"/>
              </a:rPr>
              <a:t>Pe baza acestei structuri de date create, am construit un dicționar cu toate id-urile synset-urilor din RoWordNet și structurile lor asociate.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01692" y="350564"/>
            <a:ext cx="14484617" cy="7336060"/>
          </a:xfrm>
          <a:prstGeom prst="rect">
            <a:avLst/>
          </a:prstGeom>
        </p:spPr>
      </p:pic>
      <p:sp>
        <p:nvSpPr>
          <p:cNvPr name="TextBox 3" id="3"/>
          <p:cNvSpPr txBox="true"/>
          <p:nvPr/>
        </p:nvSpPr>
        <p:spPr>
          <a:xfrm rot="0">
            <a:off x="1901692" y="7581849"/>
            <a:ext cx="14484617" cy="90424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Bold"/>
              </a:rPr>
              <a:t>Literal Count for each synset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82643" y="207506"/>
            <a:ext cx="12322713" cy="8196805"/>
          </a:xfrm>
          <a:prstGeom prst="rect">
            <a:avLst/>
          </a:prstGeom>
        </p:spPr>
      </p:pic>
      <p:sp>
        <p:nvSpPr>
          <p:cNvPr name="TextBox 3" id="3"/>
          <p:cNvSpPr txBox="true"/>
          <p:nvPr/>
        </p:nvSpPr>
        <p:spPr>
          <a:xfrm rot="0">
            <a:off x="5615286" y="8354060"/>
            <a:ext cx="7411284" cy="90424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Bold"/>
              </a:rPr>
              <a:t>Varianta interactivă</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90006" y="491694"/>
            <a:ext cx="14307989" cy="7360757"/>
          </a:xfrm>
          <a:prstGeom prst="rect">
            <a:avLst/>
          </a:prstGeom>
        </p:spPr>
      </p:pic>
      <p:sp>
        <p:nvSpPr>
          <p:cNvPr name="TextBox 3" id="3"/>
          <p:cNvSpPr txBox="true"/>
          <p:nvPr/>
        </p:nvSpPr>
        <p:spPr>
          <a:xfrm rot="0">
            <a:off x="1990006" y="7747676"/>
            <a:ext cx="14307989"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Number of sentences for each synset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91456" y="467846"/>
            <a:ext cx="11505087" cy="7524842"/>
          </a:xfrm>
          <a:prstGeom prst="rect">
            <a:avLst/>
          </a:prstGeom>
        </p:spPr>
      </p:pic>
      <p:sp>
        <p:nvSpPr>
          <p:cNvPr name="TextBox 3" id="3"/>
          <p:cNvSpPr txBox="true"/>
          <p:nvPr/>
        </p:nvSpPr>
        <p:spPr>
          <a:xfrm rot="0">
            <a:off x="3391456" y="7887913"/>
            <a:ext cx="11505087"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Varianta interactivă</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8524162" y="649569"/>
            <a:ext cx="8402945" cy="8521563"/>
            <a:chOff x="0" y="0"/>
            <a:chExt cx="11203926" cy="11362084"/>
          </a:xfrm>
        </p:grpSpPr>
        <p:sp>
          <p:nvSpPr>
            <p:cNvPr name="AutoShape 3" id="3"/>
            <p:cNvSpPr/>
            <p:nvPr/>
          </p:nvSpPr>
          <p:spPr>
            <a:xfrm rot="0">
              <a:off x="39" y="2889583"/>
              <a:ext cx="11203849" cy="0"/>
            </a:xfrm>
            <a:prstGeom prst="line">
              <a:avLst/>
            </a:prstGeom>
            <a:ln cap="rnd" w="27665">
              <a:solidFill>
                <a:srgbClr val="64E688"/>
              </a:solidFill>
              <a:prstDash val="solid"/>
              <a:headEnd type="none" len="sm" w="sm"/>
              <a:tailEnd type="none" len="sm" w="sm"/>
            </a:ln>
          </p:spPr>
        </p:sp>
        <p:sp>
          <p:nvSpPr>
            <p:cNvPr name="AutoShape 4" id="4"/>
            <p:cNvSpPr/>
            <p:nvPr/>
          </p:nvSpPr>
          <p:spPr>
            <a:xfrm rot="0">
              <a:off x="78" y="7891865"/>
              <a:ext cx="11203849" cy="0"/>
            </a:xfrm>
            <a:prstGeom prst="line">
              <a:avLst/>
            </a:prstGeom>
            <a:ln cap="rnd" w="27665">
              <a:solidFill>
                <a:srgbClr val="64E688"/>
              </a:solidFill>
              <a:prstDash val="solid"/>
              <a:headEnd type="none" len="sm" w="sm"/>
              <a:tailEnd type="none" len="sm" w="sm"/>
            </a:ln>
          </p:spPr>
        </p:sp>
        <p:sp>
          <p:nvSpPr>
            <p:cNvPr name="TextBox 5" id="5"/>
            <p:cNvSpPr txBox="true"/>
            <p:nvPr/>
          </p:nvSpPr>
          <p:spPr>
            <a:xfrm rot="0">
              <a:off x="39" y="-57150"/>
              <a:ext cx="11203888" cy="649185"/>
            </a:xfrm>
            <a:prstGeom prst="rect">
              <a:avLst/>
            </a:prstGeom>
          </p:spPr>
          <p:txBody>
            <a:bodyPr anchor="t" rtlCol="false" tIns="0" lIns="0" bIns="0" rIns="0">
              <a:spAutoFit/>
            </a:bodyPr>
            <a:lstStyle/>
            <a:p>
              <a:pPr>
                <a:lnSpc>
                  <a:spcPts val="4117"/>
                </a:lnSpc>
              </a:pPr>
              <a:r>
                <a:rPr lang="en-US" sz="2940">
                  <a:solidFill>
                    <a:srgbClr val="FFFFFF"/>
                  </a:solidFill>
                  <a:latin typeface="Heebo Regular Bold"/>
                </a:rPr>
                <a:t>Obținerea unei liste cu toți utilizatorii</a:t>
              </a:r>
            </a:p>
          </p:txBody>
        </p:sp>
        <p:sp>
          <p:nvSpPr>
            <p:cNvPr name="TextBox 6" id="6"/>
            <p:cNvSpPr txBox="true"/>
            <p:nvPr/>
          </p:nvSpPr>
          <p:spPr>
            <a:xfrm rot="0">
              <a:off x="39" y="968771"/>
              <a:ext cx="11203888" cy="1074549"/>
            </a:xfrm>
            <a:prstGeom prst="rect">
              <a:avLst/>
            </a:prstGeom>
          </p:spPr>
          <p:txBody>
            <a:bodyPr anchor="t" rtlCol="false" tIns="0" lIns="0" bIns="0" rIns="0">
              <a:spAutoFit/>
            </a:bodyPr>
            <a:lstStyle/>
            <a:p>
              <a:pPr>
                <a:lnSpc>
                  <a:spcPts val="3354"/>
                </a:lnSpc>
              </a:pPr>
              <a:r>
                <a:rPr lang="en-US" sz="2396">
                  <a:solidFill>
                    <a:srgbClr val="FFD064"/>
                  </a:solidFill>
                  <a:latin typeface="Heebo Regular"/>
                </a:rPr>
                <a:t>Lista e extrasă pe baza câmpului 'user_id' din fiecare dicționar asociat unei propoziții.</a:t>
              </a:r>
            </a:p>
          </p:txBody>
        </p:sp>
        <p:sp>
          <p:nvSpPr>
            <p:cNvPr name="TextBox 7" id="7"/>
            <p:cNvSpPr txBox="true"/>
            <p:nvPr/>
          </p:nvSpPr>
          <p:spPr>
            <a:xfrm rot="0">
              <a:off x="39" y="3706362"/>
              <a:ext cx="11203888" cy="1329155"/>
            </a:xfrm>
            <a:prstGeom prst="rect">
              <a:avLst/>
            </a:prstGeom>
          </p:spPr>
          <p:txBody>
            <a:bodyPr anchor="t" rtlCol="false" tIns="0" lIns="0" bIns="0" rIns="0">
              <a:spAutoFit/>
            </a:bodyPr>
            <a:lstStyle/>
            <a:p>
              <a:pPr>
                <a:lnSpc>
                  <a:spcPts val="4117"/>
                </a:lnSpc>
              </a:pPr>
              <a:r>
                <a:rPr lang="en-US" sz="2940">
                  <a:solidFill>
                    <a:srgbClr val="FFFFFF"/>
                  </a:solidFill>
                  <a:latin typeface="Heebo Regular Bold"/>
                </a:rPr>
                <a:t>Crearea unui dicționar de tipul {username :număr de propoziții completate}</a:t>
              </a:r>
            </a:p>
          </p:txBody>
        </p:sp>
        <p:sp>
          <p:nvSpPr>
            <p:cNvPr name="TextBox 8" id="8"/>
            <p:cNvSpPr txBox="true"/>
            <p:nvPr/>
          </p:nvSpPr>
          <p:spPr>
            <a:xfrm rot="0">
              <a:off x="39" y="5412253"/>
              <a:ext cx="11203888" cy="1633349"/>
            </a:xfrm>
            <a:prstGeom prst="rect">
              <a:avLst/>
            </a:prstGeom>
          </p:spPr>
          <p:txBody>
            <a:bodyPr anchor="t" rtlCol="false" tIns="0" lIns="0" bIns="0" rIns="0">
              <a:spAutoFit/>
            </a:bodyPr>
            <a:lstStyle/>
            <a:p>
              <a:pPr>
                <a:lnSpc>
                  <a:spcPts val="3354"/>
                </a:lnSpc>
              </a:pPr>
              <a:r>
                <a:rPr lang="en-US" sz="2396">
                  <a:solidFill>
                    <a:srgbClr val="FFD064"/>
                  </a:solidFill>
                  <a:latin typeface="Heebo Regular"/>
                </a:rPr>
                <a:t>Se caută în fiecare propoziție asociată fiecărui cuvânt din baza de date daca a fost completată de utilizatorul cu id-ul dat ca argument</a:t>
              </a:r>
            </a:p>
          </p:txBody>
        </p:sp>
        <p:sp>
          <p:nvSpPr>
            <p:cNvPr name="TextBox 9" id="9"/>
            <p:cNvSpPr txBox="true"/>
            <p:nvPr/>
          </p:nvSpPr>
          <p:spPr>
            <a:xfrm rot="0">
              <a:off x="0" y="8708644"/>
              <a:ext cx="11203888" cy="643355"/>
            </a:xfrm>
            <a:prstGeom prst="rect">
              <a:avLst/>
            </a:prstGeom>
          </p:spPr>
          <p:txBody>
            <a:bodyPr anchor="t" rtlCol="false" tIns="0" lIns="0" bIns="0" rIns="0">
              <a:spAutoFit/>
            </a:bodyPr>
            <a:lstStyle/>
            <a:p>
              <a:pPr>
                <a:lnSpc>
                  <a:spcPts val="4117"/>
                </a:lnSpc>
              </a:pPr>
              <a:r>
                <a:rPr lang="en-US" sz="2940">
                  <a:solidFill>
                    <a:srgbClr val="FF66C4"/>
                  </a:solidFill>
                  <a:latin typeface="Heebo Regular Bold"/>
                </a:rPr>
                <a:t>Rezultatul</a:t>
              </a:r>
              <a:r>
                <a:rPr lang="en-US" sz="2940">
                  <a:solidFill>
                    <a:srgbClr val="FFFFFF"/>
                  </a:solidFill>
                  <a:latin typeface="Heebo Regular Bold"/>
                </a:rPr>
                <a:t> mediei de propoziții per utilizator</a:t>
              </a:r>
            </a:p>
          </p:txBody>
        </p:sp>
        <p:sp>
          <p:nvSpPr>
            <p:cNvPr name="TextBox 10" id="10"/>
            <p:cNvSpPr txBox="true"/>
            <p:nvPr/>
          </p:nvSpPr>
          <p:spPr>
            <a:xfrm rot="0">
              <a:off x="0" y="9728735"/>
              <a:ext cx="11203888" cy="1633349"/>
            </a:xfrm>
            <a:prstGeom prst="rect">
              <a:avLst/>
            </a:prstGeom>
          </p:spPr>
          <p:txBody>
            <a:bodyPr anchor="t" rtlCol="false" tIns="0" lIns="0" bIns="0" rIns="0">
              <a:spAutoFit/>
            </a:bodyPr>
            <a:lstStyle/>
            <a:p>
              <a:pPr>
                <a:lnSpc>
                  <a:spcPts val="3354"/>
                </a:lnSpc>
              </a:pPr>
              <a:r>
                <a:rPr lang="en-US" sz="2396">
                  <a:solidFill>
                    <a:srgbClr val="FF66C4"/>
                  </a:solidFill>
                  <a:latin typeface="Heebo Regular"/>
                </a:rPr>
                <a:t>804.8243243243244a</a:t>
              </a:r>
            </a:p>
            <a:p>
              <a:pPr>
                <a:lnSpc>
                  <a:spcPts val="3354"/>
                </a:lnSpc>
              </a:pPr>
            </a:p>
            <a:p>
              <a:pPr>
                <a:lnSpc>
                  <a:spcPts val="3354"/>
                </a:lnSpc>
              </a:pPr>
            </a:p>
          </p:txBody>
        </p:sp>
      </p:grpSp>
      <p:grpSp>
        <p:nvGrpSpPr>
          <p:cNvPr name="Group 11" id="11"/>
          <p:cNvGrpSpPr/>
          <p:nvPr/>
        </p:nvGrpSpPr>
        <p:grpSpPr>
          <a:xfrm rot="0">
            <a:off x="1386169" y="1440728"/>
            <a:ext cx="6342501" cy="7147906"/>
            <a:chOff x="0" y="0"/>
            <a:chExt cx="8456668" cy="9530542"/>
          </a:xfrm>
        </p:grpSpPr>
        <p:sp>
          <p:nvSpPr>
            <p:cNvPr name="TextBox 12" id="12"/>
            <p:cNvSpPr txBox="true"/>
            <p:nvPr/>
          </p:nvSpPr>
          <p:spPr>
            <a:xfrm rot="0">
              <a:off x="0" y="0"/>
              <a:ext cx="8456668" cy="7893920"/>
            </a:xfrm>
            <a:prstGeom prst="rect">
              <a:avLst/>
            </a:prstGeom>
          </p:spPr>
          <p:txBody>
            <a:bodyPr anchor="t" rtlCol="false" tIns="0" lIns="0" bIns="0" rIns="0">
              <a:spAutoFit/>
            </a:bodyPr>
            <a:lstStyle/>
            <a:p>
              <a:pPr>
                <a:lnSpc>
                  <a:spcPts val="7843"/>
                </a:lnSpc>
              </a:pPr>
              <a:r>
                <a:rPr lang="en-US" sz="6536">
                  <a:solidFill>
                    <a:srgbClr val="FFFFFF"/>
                  </a:solidFill>
                  <a:latin typeface="Heebo Bold Bold"/>
                </a:rPr>
                <a:t>Determinarea numarului de propozitii facut de fiecare utilizator</a:t>
              </a:r>
            </a:p>
            <a:p>
              <a:pPr>
                <a:lnSpc>
                  <a:spcPts val="7843"/>
                </a:lnSpc>
              </a:pPr>
            </a:p>
          </p:txBody>
        </p:sp>
        <p:sp>
          <p:nvSpPr>
            <p:cNvPr name="TextBox 13" id="13"/>
            <p:cNvSpPr txBox="true"/>
            <p:nvPr/>
          </p:nvSpPr>
          <p:spPr>
            <a:xfrm rot="0">
              <a:off x="0" y="8285942"/>
              <a:ext cx="8456668" cy="1244600"/>
            </a:xfrm>
            <a:prstGeom prst="rect">
              <a:avLst/>
            </a:prstGeom>
          </p:spPr>
          <p:txBody>
            <a:bodyPr anchor="t" rtlCol="false" tIns="0" lIns="0" bIns="0" rIns="0">
              <a:spAutoFit/>
            </a:bodyPr>
            <a:lstStyle/>
            <a:p>
              <a:pPr>
                <a:lnSpc>
                  <a:spcPts val="3719"/>
                </a:lnSpc>
              </a:pPr>
              <a:r>
                <a:rPr lang="en-US" sz="3099">
                  <a:solidFill>
                    <a:srgbClr val="64E688"/>
                  </a:solidFill>
                  <a:latin typeface="Heebo Regular"/>
                </a:rPr>
                <a:t>Pași urmați pentru obținerea rezultatului final</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3000"/>
          </a:blip>
          <a:srcRect l="0" t="0" r="0" b="0"/>
          <a:stretch>
            <a:fillRect/>
          </a:stretch>
        </p:blipFill>
        <p:spPr>
          <a:xfrm flipH="false" flipV="false" rot="-3559199">
            <a:off x="14081771" y="62239"/>
            <a:ext cx="4823880" cy="5983107"/>
          </a:xfrm>
          <a:prstGeom prst="rect">
            <a:avLst/>
          </a:prstGeom>
        </p:spPr>
      </p:pic>
      <p:grpSp>
        <p:nvGrpSpPr>
          <p:cNvPr name="Group 3" id="3"/>
          <p:cNvGrpSpPr/>
          <p:nvPr/>
        </p:nvGrpSpPr>
        <p:grpSpPr>
          <a:xfrm rot="0">
            <a:off x="13341166" y="615904"/>
            <a:ext cx="3491158" cy="3989600"/>
            <a:chOff x="0" y="0"/>
            <a:chExt cx="4654877" cy="5319467"/>
          </a:xfrm>
        </p:grpSpPr>
        <p:sp>
          <p:nvSpPr>
            <p:cNvPr name="TextBox 4" id="4"/>
            <p:cNvSpPr txBox="true"/>
            <p:nvPr/>
          </p:nvSpPr>
          <p:spPr>
            <a:xfrm rot="0">
              <a:off x="21023" y="-57150"/>
              <a:ext cx="4633854" cy="616279"/>
            </a:xfrm>
            <a:prstGeom prst="rect">
              <a:avLst/>
            </a:prstGeom>
          </p:spPr>
          <p:txBody>
            <a:bodyPr anchor="t" rtlCol="false" tIns="0" lIns="0" bIns="0" rIns="0">
              <a:spAutoFit/>
            </a:bodyPr>
            <a:lstStyle/>
            <a:p>
              <a:pPr>
                <a:lnSpc>
                  <a:spcPts val="3919"/>
                </a:lnSpc>
              </a:pPr>
              <a:r>
                <a:rPr lang="en-US" sz="2799">
                  <a:solidFill>
                    <a:srgbClr val="FFFFFF"/>
                  </a:solidFill>
                  <a:latin typeface="Heebo Regular Bold"/>
                </a:rPr>
                <a:t>DICȚIONARUL</a:t>
              </a:r>
            </a:p>
          </p:txBody>
        </p:sp>
        <p:sp>
          <p:nvSpPr>
            <p:cNvPr name="TextBox 5" id="5"/>
            <p:cNvSpPr txBox="true"/>
            <p:nvPr/>
          </p:nvSpPr>
          <p:spPr>
            <a:xfrm rot="0">
              <a:off x="21023" y="4846392"/>
              <a:ext cx="4633854" cy="473075"/>
            </a:xfrm>
            <a:prstGeom prst="rect">
              <a:avLst/>
            </a:prstGeom>
          </p:spPr>
          <p:txBody>
            <a:bodyPr anchor="t" rtlCol="false" tIns="0" lIns="0" bIns="0" rIns="0">
              <a:spAutoFit/>
            </a:bodyPr>
            <a:lstStyle/>
            <a:p>
              <a:pPr>
                <a:lnSpc>
                  <a:spcPts val="3000"/>
                </a:lnSpc>
              </a:pPr>
            </a:p>
          </p:txBody>
        </p:sp>
        <p:sp>
          <p:nvSpPr>
            <p:cNvPr name="TextBox 6" id="6"/>
            <p:cNvSpPr txBox="true"/>
            <p:nvPr/>
          </p:nvSpPr>
          <p:spPr>
            <a:xfrm rot="0">
              <a:off x="21023" y="1161965"/>
              <a:ext cx="4633854" cy="3458633"/>
            </a:xfrm>
            <a:prstGeom prst="rect">
              <a:avLst/>
            </a:prstGeom>
          </p:spPr>
          <p:txBody>
            <a:bodyPr anchor="t" rtlCol="false" tIns="0" lIns="0" bIns="0" rIns="0">
              <a:spAutoFit/>
            </a:bodyPr>
            <a:lstStyle/>
            <a:p>
              <a:pPr>
                <a:lnSpc>
                  <a:spcPts val="3499"/>
                </a:lnSpc>
              </a:pPr>
              <a:r>
                <a:rPr lang="en-US" sz="2499">
                  <a:solidFill>
                    <a:srgbClr val="FF66C4"/>
                  </a:solidFill>
                  <a:latin typeface="Heebo Regular"/>
                </a:rPr>
                <a:t>Cheia </a:t>
              </a:r>
              <a:r>
                <a:rPr lang="en-US" sz="2499">
                  <a:solidFill>
                    <a:srgbClr val="FFFFFF"/>
                  </a:solidFill>
                  <a:latin typeface="Heebo Regular"/>
                </a:rPr>
                <a:t>- un literal</a:t>
              </a:r>
            </a:p>
            <a:p>
              <a:pPr>
                <a:lnSpc>
                  <a:spcPts val="3500"/>
                </a:lnSpc>
              </a:pPr>
              <a:r>
                <a:rPr lang="en-US" sz="2500">
                  <a:solidFill>
                    <a:srgbClr val="FF1616"/>
                  </a:solidFill>
                  <a:latin typeface="Heebo Regular"/>
                </a:rPr>
                <a:t>Valoarea </a:t>
              </a:r>
              <a:r>
                <a:rPr lang="en-US" sz="2500">
                  <a:solidFill>
                    <a:srgbClr val="FFFFFF"/>
                  </a:solidFill>
                  <a:latin typeface="Heebo Regular"/>
                </a:rPr>
                <a:t>- listă cu dicționare de valori precum : user_id, correct_synset_id, sentence, text,</a:t>
              </a:r>
            </a:p>
          </p:txBody>
        </p:sp>
        <p:sp>
          <p:nvSpPr>
            <p:cNvPr name="AutoShape 7" id="7"/>
            <p:cNvSpPr/>
            <p:nvPr/>
          </p:nvSpPr>
          <p:spPr>
            <a:xfrm rot="0">
              <a:off x="0" y="804720"/>
              <a:ext cx="4654877" cy="0"/>
            </a:xfrm>
            <a:prstGeom prst="line">
              <a:avLst/>
            </a:prstGeom>
            <a:ln cap="rnd" w="25400">
              <a:solidFill>
                <a:srgbClr val="64E688"/>
              </a:solidFill>
              <a:prstDash val="solid"/>
              <a:headEnd type="none" len="sm" w="sm"/>
              <a:tailEnd type="none" len="sm" w="sm"/>
            </a:ln>
          </p:spPr>
        </p:sp>
      </p:grpSp>
      <p:grpSp>
        <p:nvGrpSpPr>
          <p:cNvPr name="Group 8" id="8"/>
          <p:cNvGrpSpPr/>
          <p:nvPr/>
        </p:nvGrpSpPr>
        <p:grpSpPr>
          <a:xfrm rot="0">
            <a:off x="8318989" y="4896066"/>
            <a:ext cx="4094135" cy="3516974"/>
            <a:chOff x="0" y="0"/>
            <a:chExt cx="5458846" cy="4689299"/>
          </a:xfrm>
        </p:grpSpPr>
        <p:sp>
          <p:nvSpPr>
            <p:cNvPr name="TextBox 9" id="9"/>
            <p:cNvSpPr txBox="true"/>
            <p:nvPr/>
          </p:nvSpPr>
          <p:spPr>
            <a:xfrm rot="0">
              <a:off x="24654" y="-57150"/>
              <a:ext cx="5434192" cy="712849"/>
            </a:xfrm>
            <a:prstGeom prst="rect">
              <a:avLst/>
            </a:prstGeom>
          </p:spPr>
          <p:txBody>
            <a:bodyPr anchor="t" rtlCol="false" tIns="0" lIns="0" bIns="0" rIns="0">
              <a:spAutoFit/>
            </a:bodyPr>
            <a:lstStyle/>
            <a:p>
              <a:pPr>
                <a:lnSpc>
                  <a:spcPts val="4597"/>
                </a:lnSpc>
              </a:pPr>
              <a:r>
                <a:rPr lang="en-US" sz="3283">
                  <a:solidFill>
                    <a:srgbClr val="FFFFFF"/>
                  </a:solidFill>
                  <a:latin typeface="Heebo Regular Bold"/>
                </a:rPr>
                <a:t>SYNSETS</a:t>
              </a:r>
            </a:p>
          </p:txBody>
        </p:sp>
        <p:sp>
          <p:nvSpPr>
            <p:cNvPr name="TextBox 10" id="10"/>
            <p:cNvSpPr txBox="true"/>
            <p:nvPr/>
          </p:nvSpPr>
          <p:spPr>
            <a:xfrm rot="0">
              <a:off x="24654" y="2945028"/>
              <a:ext cx="5434192" cy="1744270"/>
            </a:xfrm>
            <a:prstGeom prst="rect">
              <a:avLst/>
            </a:prstGeom>
          </p:spPr>
          <p:txBody>
            <a:bodyPr anchor="t" rtlCol="false" tIns="0" lIns="0" bIns="0" rIns="0">
              <a:spAutoFit/>
            </a:bodyPr>
            <a:lstStyle/>
            <a:p>
              <a:pPr>
                <a:lnSpc>
                  <a:spcPts val="3518"/>
                </a:lnSpc>
              </a:pPr>
              <a:r>
                <a:rPr lang="en-US" sz="2345">
                  <a:solidFill>
                    <a:srgbClr val="FFFFFF"/>
                  </a:solidFill>
                  <a:latin typeface="Heebo Regular"/>
                </a:rPr>
                <a:t>Lista cuvintelor cu același sens.</a:t>
              </a:r>
            </a:p>
            <a:p>
              <a:pPr>
                <a:lnSpc>
                  <a:spcPts val="3518"/>
                </a:lnSpc>
              </a:pPr>
            </a:p>
          </p:txBody>
        </p:sp>
        <p:sp>
          <p:nvSpPr>
            <p:cNvPr name="TextBox 11" id="11"/>
            <p:cNvSpPr txBox="true"/>
            <p:nvPr/>
          </p:nvSpPr>
          <p:spPr>
            <a:xfrm rot="0">
              <a:off x="24654" y="1350185"/>
              <a:ext cx="5434192" cy="1328061"/>
            </a:xfrm>
            <a:prstGeom prst="rect">
              <a:avLst/>
            </a:prstGeom>
          </p:spPr>
          <p:txBody>
            <a:bodyPr anchor="t" rtlCol="false" tIns="0" lIns="0" bIns="0" rIns="0">
              <a:spAutoFit/>
            </a:bodyPr>
            <a:lstStyle/>
            <a:p>
              <a:pPr>
                <a:lnSpc>
                  <a:spcPts val="4104"/>
                </a:lnSpc>
              </a:pPr>
              <a:r>
                <a:rPr lang="en-US" sz="2931">
                  <a:solidFill>
                    <a:srgbClr val="FFFFFF"/>
                  </a:solidFill>
                  <a:latin typeface="Heebo Regular"/>
                </a:rPr>
                <a:t>Listă de synsets asociate unui literal</a:t>
              </a:r>
            </a:p>
          </p:txBody>
        </p:sp>
        <p:sp>
          <p:nvSpPr>
            <p:cNvPr name="AutoShape 12" id="12"/>
            <p:cNvSpPr/>
            <p:nvPr/>
          </p:nvSpPr>
          <p:spPr>
            <a:xfrm rot="0">
              <a:off x="0" y="943708"/>
              <a:ext cx="5458846" cy="0"/>
            </a:xfrm>
            <a:prstGeom prst="line">
              <a:avLst/>
            </a:prstGeom>
            <a:ln cap="rnd" w="29787">
              <a:solidFill>
                <a:srgbClr val="64E688"/>
              </a:solidFill>
              <a:prstDash val="solid"/>
              <a:headEnd type="none" len="sm" w="sm"/>
              <a:tailEnd type="none" len="sm" w="sm"/>
            </a:ln>
          </p:spPr>
        </p:sp>
      </p:grpSp>
      <p:grpSp>
        <p:nvGrpSpPr>
          <p:cNvPr name="Group 13" id="13"/>
          <p:cNvGrpSpPr/>
          <p:nvPr/>
        </p:nvGrpSpPr>
        <p:grpSpPr>
          <a:xfrm rot="0">
            <a:off x="13518094" y="5007987"/>
            <a:ext cx="3491158" cy="4694450"/>
            <a:chOff x="0" y="0"/>
            <a:chExt cx="4654877" cy="6259267"/>
          </a:xfrm>
        </p:grpSpPr>
        <p:sp>
          <p:nvSpPr>
            <p:cNvPr name="TextBox 14" id="14"/>
            <p:cNvSpPr txBox="true"/>
            <p:nvPr/>
          </p:nvSpPr>
          <p:spPr>
            <a:xfrm rot="0">
              <a:off x="21023" y="-57150"/>
              <a:ext cx="4633854" cy="616279"/>
            </a:xfrm>
            <a:prstGeom prst="rect">
              <a:avLst/>
            </a:prstGeom>
          </p:spPr>
          <p:txBody>
            <a:bodyPr anchor="t" rtlCol="false" tIns="0" lIns="0" bIns="0" rIns="0">
              <a:spAutoFit/>
            </a:bodyPr>
            <a:lstStyle/>
            <a:p>
              <a:pPr>
                <a:lnSpc>
                  <a:spcPts val="3919"/>
                </a:lnSpc>
              </a:pPr>
              <a:r>
                <a:rPr lang="en-US" sz="2799">
                  <a:solidFill>
                    <a:srgbClr val="FFFFFF"/>
                  </a:solidFill>
                  <a:latin typeface="Heebo Regular Bold"/>
                </a:rPr>
                <a:t>ROWORDNET</a:t>
              </a:r>
            </a:p>
          </p:txBody>
        </p:sp>
        <p:sp>
          <p:nvSpPr>
            <p:cNvPr name="TextBox 15" id="15"/>
            <p:cNvSpPr txBox="true"/>
            <p:nvPr/>
          </p:nvSpPr>
          <p:spPr>
            <a:xfrm rot="0">
              <a:off x="21023" y="4262192"/>
              <a:ext cx="4633854" cy="1997075"/>
            </a:xfrm>
            <a:prstGeom prst="rect">
              <a:avLst/>
            </a:prstGeom>
          </p:spPr>
          <p:txBody>
            <a:bodyPr anchor="t" rtlCol="false" tIns="0" lIns="0" bIns="0" rIns="0">
              <a:spAutoFit/>
            </a:bodyPr>
            <a:lstStyle/>
            <a:p>
              <a:pPr>
                <a:lnSpc>
                  <a:spcPts val="3000"/>
                </a:lnSpc>
              </a:pPr>
              <a:r>
                <a:rPr lang="en-US" sz="2000">
                  <a:solidFill>
                    <a:srgbClr val="FFFFFF"/>
                  </a:solidFill>
                  <a:latin typeface="Heebo Regular"/>
                </a:rPr>
                <a:t>Synset-urile se păstrează într-un dicționarde tipul {ID: obiect pentru acces};</a:t>
              </a:r>
            </a:p>
            <a:p>
              <a:pPr>
                <a:lnSpc>
                  <a:spcPts val="3000"/>
                </a:lnSpc>
              </a:pPr>
              <a:r>
                <a:rPr lang="en-US" sz="2000">
                  <a:solidFill>
                    <a:srgbClr val="FFFFFF"/>
                  </a:solidFill>
                  <a:latin typeface="Heebo Regular"/>
                </a:rPr>
                <a:t>Acces în O(1).</a:t>
              </a:r>
            </a:p>
          </p:txBody>
        </p:sp>
        <p:sp>
          <p:nvSpPr>
            <p:cNvPr name="TextBox 16" id="16"/>
            <p:cNvSpPr txBox="true"/>
            <p:nvPr/>
          </p:nvSpPr>
          <p:spPr>
            <a:xfrm rot="0">
              <a:off x="21023" y="1152440"/>
              <a:ext cx="4633854" cy="2883958"/>
            </a:xfrm>
            <a:prstGeom prst="rect">
              <a:avLst/>
            </a:prstGeom>
          </p:spPr>
          <p:txBody>
            <a:bodyPr anchor="t" rtlCol="false" tIns="0" lIns="0" bIns="0" rIns="0">
              <a:spAutoFit/>
            </a:bodyPr>
            <a:lstStyle/>
            <a:p>
              <a:pPr>
                <a:lnSpc>
                  <a:spcPts val="3500"/>
                </a:lnSpc>
              </a:pPr>
              <a:r>
                <a:rPr lang="en-US" sz="2500">
                  <a:solidFill>
                    <a:srgbClr val="FFFFFF"/>
                  </a:solidFill>
                  <a:latin typeface="Heebo Regular"/>
                </a:rPr>
                <a:t>Un graf orientat în care nodurile sunt ID-urile synset-urilor posibile, iar muchiile sunt relațiile dintre acestea.</a:t>
              </a:r>
            </a:p>
          </p:txBody>
        </p:sp>
        <p:sp>
          <p:nvSpPr>
            <p:cNvPr name="AutoShape 17" id="17"/>
            <p:cNvSpPr/>
            <p:nvPr/>
          </p:nvSpPr>
          <p:spPr>
            <a:xfrm rot="0">
              <a:off x="0" y="804720"/>
              <a:ext cx="4654877" cy="0"/>
            </a:xfrm>
            <a:prstGeom prst="line">
              <a:avLst/>
            </a:prstGeom>
            <a:ln cap="rnd" w="25400">
              <a:solidFill>
                <a:srgbClr val="64E688"/>
              </a:solidFill>
              <a:prstDash val="solid"/>
              <a:headEnd type="none" len="sm" w="sm"/>
              <a:tailEnd type="none" len="sm" w="sm"/>
            </a:ln>
          </p:spPr>
        </p:sp>
      </p:grpSp>
      <p:grpSp>
        <p:nvGrpSpPr>
          <p:cNvPr name="Group 18" id="18"/>
          <p:cNvGrpSpPr/>
          <p:nvPr/>
        </p:nvGrpSpPr>
        <p:grpSpPr>
          <a:xfrm rot="0">
            <a:off x="3785003" y="4896066"/>
            <a:ext cx="3818320" cy="3405053"/>
            <a:chOff x="0" y="0"/>
            <a:chExt cx="5091093" cy="4540070"/>
          </a:xfrm>
        </p:grpSpPr>
        <p:sp>
          <p:nvSpPr>
            <p:cNvPr name="TextBox 19" id="19"/>
            <p:cNvSpPr txBox="true"/>
            <p:nvPr/>
          </p:nvSpPr>
          <p:spPr>
            <a:xfrm rot="0">
              <a:off x="22993" y="-57150"/>
              <a:ext cx="5068100" cy="668676"/>
            </a:xfrm>
            <a:prstGeom prst="rect">
              <a:avLst/>
            </a:prstGeom>
          </p:spPr>
          <p:txBody>
            <a:bodyPr anchor="t" rtlCol="false" tIns="0" lIns="0" bIns="0" rIns="0">
              <a:spAutoFit/>
            </a:bodyPr>
            <a:lstStyle/>
            <a:p>
              <a:pPr>
                <a:lnSpc>
                  <a:spcPts val="4287"/>
                </a:lnSpc>
              </a:pPr>
              <a:r>
                <a:rPr lang="en-US" sz="3062">
                  <a:solidFill>
                    <a:srgbClr val="FFFFFF"/>
                  </a:solidFill>
                  <a:latin typeface="Heebo Regular"/>
                </a:rPr>
                <a:t>API</a:t>
              </a:r>
            </a:p>
          </p:txBody>
        </p:sp>
        <p:sp>
          <p:nvSpPr>
            <p:cNvPr name="TextBox 20" id="20"/>
            <p:cNvSpPr txBox="true"/>
            <p:nvPr/>
          </p:nvSpPr>
          <p:spPr>
            <a:xfrm rot="0">
              <a:off x="22993" y="4038436"/>
              <a:ext cx="5068100" cy="501634"/>
            </a:xfrm>
            <a:prstGeom prst="rect">
              <a:avLst/>
            </a:prstGeom>
          </p:spPr>
          <p:txBody>
            <a:bodyPr anchor="t" rtlCol="false" tIns="0" lIns="0" bIns="0" rIns="0">
              <a:spAutoFit/>
            </a:bodyPr>
            <a:lstStyle/>
            <a:p>
              <a:pPr>
                <a:lnSpc>
                  <a:spcPts val="3281"/>
                </a:lnSpc>
              </a:pPr>
              <a:r>
                <a:rPr lang="en-US" sz="2187">
                  <a:solidFill>
                    <a:srgbClr val="FFFFFF"/>
                  </a:solidFill>
                  <a:latin typeface="Heebo Regular"/>
                </a:rPr>
                <a:t>Limbaj - Python</a:t>
              </a:r>
            </a:p>
          </p:txBody>
        </p:sp>
        <p:sp>
          <p:nvSpPr>
            <p:cNvPr name="TextBox 21" id="21"/>
            <p:cNvSpPr txBox="true"/>
            <p:nvPr/>
          </p:nvSpPr>
          <p:spPr>
            <a:xfrm rot="0">
              <a:off x="22993" y="1255376"/>
              <a:ext cx="5068100" cy="2520335"/>
            </a:xfrm>
            <a:prstGeom prst="rect">
              <a:avLst/>
            </a:prstGeom>
          </p:spPr>
          <p:txBody>
            <a:bodyPr anchor="t" rtlCol="false" tIns="0" lIns="0" bIns="0" rIns="0">
              <a:spAutoFit/>
            </a:bodyPr>
            <a:lstStyle/>
            <a:p>
              <a:pPr>
                <a:lnSpc>
                  <a:spcPts val="3827"/>
                </a:lnSpc>
              </a:pPr>
              <a:r>
                <a:rPr lang="en-US" sz="2734">
                  <a:solidFill>
                    <a:srgbClr val="FFFFFF"/>
                  </a:solidFill>
                  <a:latin typeface="Heebo Regular"/>
                </a:rPr>
                <a:t>RoWordNet - pus la dispoziție de WORDNET;</a:t>
              </a:r>
            </a:p>
            <a:p>
              <a:pPr>
                <a:lnSpc>
                  <a:spcPts val="3827"/>
                </a:lnSpc>
              </a:pPr>
            </a:p>
            <a:p>
              <a:pPr>
                <a:lnSpc>
                  <a:spcPts val="3827"/>
                </a:lnSpc>
              </a:pPr>
              <a:r>
                <a:rPr lang="en-US" sz="2734">
                  <a:solidFill>
                    <a:srgbClr val="FFFFFF"/>
                  </a:solidFill>
                  <a:latin typeface="Heebo Regular"/>
                </a:rPr>
                <a:t>Lexicul limbii române</a:t>
              </a:r>
            </a:p>
          </p:txBody>
        </p:sp>
        <p:sp>
          <p:nvSpPr>
            <p:cNvPr name="AutoShape 22" id="22"/>
            <p:cNvSpPr/>
            <p:nvPr/>
          </p:nvSpPr>
          <p:spPr>
            <a:xfrm rot="0">
              <a:off x="0" y="880132"/>
              <a:ext cx="5091093" cy="0"/>
            </a:xfrm>
            <a:prstGeom prst="line">
              <a:avLst/>
            </a:prstGeom>
            <a:ln cap="rnd" w="27780">
              <a:solidFill>
                <a:srgbClr val="64E688"/>
              </a:solidFill>
              <a:prstDash val="solid"/>
              <a:headEnd type="none" len="sm" w="sm"/>
              <a:tailEnd type="none" len="sm" w="sm"/>
            </a:ln>
          </p:spPr>
        </p:sp>
      </p:grpSp>
      <p:grpSp>
        <p:nvGrpSpPr>
          <p:cNvPr name="Group 23" id="23"/>
          <p:cNvGrpSpPr/>
          <p:nvPr/>
        </p:nvGrpSpPr>
        <p:grpSpPr>
          <a:xfrm rot="0">
            <a:off x="8318989" y="999325"/>
            <a:ext cx="2714886" cy="3013613"/>
            <a:chOff x="0" y="0"/>
            <a:chExt cx="3619848" cy="4018150"/>
          </a:xfrm>
        </p:grpSpPr>
        <p:sp>
          <p:nvSpPr>
            <p:cNvPr name="TextBox 24" id="24"/>
            <p:cNvSpPr txBox="true"/>
            <p:nvPr/>
          </p:nvSpPr>
          <p:spPr>
            <a:xfrm rot="0">
              <a:off x="16349" y="-38100"/>
              <a:ext cx="3603499" cy="472905"/>
            </a:xfrm>
            <a:prstGeom prst="rect">
              <a:avLst/>
            </a:prstGeom>
          </p:spPr>
          <p:txBody>
            <a:bodyPr anchor="t" rtlCol="false" tIns="0" lIns="0" bIns="0" rIns="0">
              <a:spAutoFit/>
            </a:bodyPr>
            <a:lstStyle/>
            <a:p>
              <a:pPr>
                <a:lnSpc>
                  <a:spcPts val="3048"/>
                </a:lnSpc>
              </a:pPr>
              <a:r>
                <a:rPr lang="en-US" sz="2177">
                  <a:solidFill>
                    <a:srgbClr val="FFFFFF"/>
                  </a:solidFill>
                  <a:latin typeface="Heebo Regular Bold"/>
                </a:rPr>
                <a:t>SYNSET</a:t>
              </a:r>
            </a:p>
          </p:txBody>
        </p:sp>
        <p:sp>
          <p:nvSpPr>
            <p:cNvPr name="TextBox 25" id="25"/>
            <p:cNvSpPr txBox="true"/>
            <p:nvPr/>
          </p:nvSpPr>
          <p:spPr>
            <a:xfrm rot="0">
              <a:off x="16349" y="2864401"/>
              <a:ext cx="3603499" cy="1153749"/>
            </a:xfrm>
            <a:prstGeom prst="rect">
              <a:avLst/>
            </a:prstGeom>
          </p:spPr>
          <p:txBody>
            <a:bodyPr anchor="t" rtlCol="false" tIns="0" lIns="0" bIns="0" rIns="0">
              <a:spAutoFit/>
            </a:bodyPr>
            <a:lstStyle/>
            <a:p>
              <a:pPr>
                <a:lnSpc>
                  <a:spcPts val="2332"/>
                </a:lnSpc>
              </a:pPr>
              <a:r>
                <a:rPr lang="en-US" sz="1555">
                  <a:solidFill>
                    <a:srgbClr val="FFFFFF"/>
                  </a:solidFill>
                  <a:latin typeface="Heebo Regular"/>
                </a:rPr>
                <a:t>Sensul dezambiguizat al unui literal dintr-o anumită propoziție dată.</a:t>
              </a:r>
            </a:p>
          </p:txBody>
        </p:sp>
        <p:sp>
          <p:nvSpPr>
            <p:cNvPr name="TextBox 26" id="26"/>
            <p:cNvSpPr txBox="true"/>
            <p:nvPr/>
          </p:nvSpPr>
          <p:spPr>
            <a:xfrm rot="0">
              <a:off x="16349" y="895126"/>
              <a:ext cx="3603499" cy="1789463"/>
            </a:xfrm>
            <a:prstGeom prst="rect">
              <a:avLst/>
            </a:prstGeom>
          </p:spPr>
          <p:txBody>
            <a:bodyPr anchor="t" rtlCol="false" tIns="0" lIns="0" bIns="0" rIns="0">
              <a:spAutoFit/>
            </a:bodyPr>
            <a:lstStyle/>
            <a:p>
              <a:pPr>
                <a:lnSpc>
                  <a:spcPts val="2721"/>
                </a:lnSpc>
              </a:pPr>
              <a:r>
                <a:rPr lang="en-US" sz="1944">
                  <a:solidFill>
                    <a:srgbClr val="FFFFFF"/>
                  </a:solidFill>
                  <a:latin typeface="Heebo Regular"/>
                </a:rPr>
                <a:t>Elementul de bază al WORDNET;</a:t>
              </a:r>
            </a:p>
            <a:p>
              <a:pPr>
                <a:lnSpc>
                  <a:spcPts val="2721"/>
                </a:lnSpc>
              </a:pPr>
              <a:r>
                <a:rPr lang="en-US" sz="1944">
                  <a:solidFill>
                    <a:srgbClr val="FFFFFF"/>
                  </a:solidFill>
                  <a:latin typeface="Heebo Regular"/>
                </a:rPr>
                <a:t>Are un ID unic după care poate fi identificat.</a:t>
              </a:r>
            </a:p>
          </p:txBody>
        </p:sp>
        <p:sp>
          <p:nvSpPr>
            <p:cNvPr name="AutoShape 27" id="27"/>
            <p:cNvSpPr/>
            <p:nvPr/>
          </p:nvSpPr>
          <p:spPr>
            <a:xfrm rot="0">
              <a:off x="0" y="625788"/>
              <a:ext cx="3619848" cy="0"/>
            </a:xfrm>
            <a:prstGeom prst="line">
              <a:avLst/>
            </a:prstGeom>
            <a:ln cap="rnd" w="19752">
              <a:solidFill>
                <a:srgbClr val="64E688"/>
              </a:solidFill>
              <a:prstDash val="solid"/>
              <a:headEnd type="none" len="sm" w="sm"/>
              <a:tailEnd type="none" len="sm" w="sm"/>
            </a:ln>
          </p:spPr>
        </p:sp>
      </p:grpSp>
      <p:pic>
        <p:nvPicPr>
          <p:cNvPr name="Picture 28" id="2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1060" y="5916942"/>
            <a:ext cx="3703320" cy="4114800"/>
          </a:xfrm>
          <a:prstGeom prst="rect">
            <a:avLst/>
          </a:prstGeom>
        </p:spPr>
      </p:pic>
      <p:grpSp>
        <p:nvGrpSpPr>
          <p:cNvPr name="Group 29" id="29"/>
          <p:cNvGrpSpPr/>
          <p:nvPr/>
        </p:nvGrpSpPr>
        <p:grpSpPr>
          <a:xfrm rot="0">
            <a:off x="1455677" y="2610704"/>
            <a:ext cx="3475390" cy="2241833"/>
            <a:chOff x="0" y="0"/>
            <a:chExt cx="4633854" cy="2989111"/>
          </a:xfrm>
        </p:grpSpPr>
        <p:sp>
          <p:nvSpPr>
            <p:cNvPr name="TextBox 30" id="30"/>
            <p:cNvSpPr txBox="true"/>
            <p:nvPr/>
          </p:nvSpPr>
          <p:spPr>
            <a:xfrm rot="0">
              <a:off x="0" y="-57150"/>
              <a:ext cx="4633854" cy="622723"/>
            </a:xfrm>
            <a:prstGeom prst="rect">
              <a:avLst/>
            </a:prstGeom>
          </p:spPr>
          <p:txBody>
            <a:bodyPr anchor="t" rtlCol="false" tIns="0" lIns="0" bIns="0" rIns="0">
              <a:spAutoFit/>
            </a:bodyPr>
            <a:lstStyle/>
            <a:p>
              <a:pPr>
                <a:lnSpc>
                  <a:spcPts val="3919"/>
                </a:lnSpc>
              </a:pPr>
              <a:r>
                <a:rPr lang="en-US" sz="2799">
                  <a:solidFill>
                    <a:srgbClr val="FFFFFF"/>
                  </a:solidFill>
                  <a:latin typeface="Heebo Regular Bold"/>
                </a:rPr>
                <a:t>FIȘIER PICKLE</a:t>
              </a:r>
            </a:p>
          </p:txBody>
        </p:sp>
        <p:sp>
          <p:nvSpPr>
            <p:cNvPr name="TextBox 31" id="31"/>
            <p:cNvSpPr txBox="true"/>
            <p:nvPr/>
          </p:nvSpPr>
          <p:spPr>
            <a:xfrm rot="0">
              <a:off x="0" y="2516036"/>
              <a:ext cx="4633854" cy="473075"/>
            </a:xfrm>
            <a:prstGeom prst="rect">
              <a:avLst/>
            </a:prstGeom>
          </p:spPr>
          <p:txBody>
            <a:bodyPr anchor="t" rtlCol="false" tIns="0" lIns="0" bIns="0" rIns="0">
              <a:spAutoFit/>
            </a:bodyPr>
            <a:lstStyle/>
            <a:p>
              <a:pPr>
                <a:lnSpc>
                  <a:spcPts val="3000"/>
                </a:lnSpc>
              </a:pPr>
            </a:p>
          </p:txBody>
        </p:sp>
        <p:sp>
          <p:nvSpPr>
            <p:cNvPr name="TextBox 32" id="32"/>
            <p:cNvSpPr txBox="true"/>
            <p:nvPr/>
          </p:nvSpPr>
          <p:spPr>
            <a:xfrm rot="0">
              <a:off x="0" y="1158885"/>
              <a:ext cx="4633854" cy="1131358"/>
            </a:xfrm>
            <a:prstGeom prst="rect">
              <a:avLst/>
            </a:prstGeom>
          </p:spPr>
          <p:txBody>
            <a:bodyPr anchor="t" rtlCol="false" tIns="0" lIns="0" bIns="0" rIns="0">
              <a:spAutoFit/>
            </a:bodyPr>
            <a:lstStyle/>
            <a:p>
              <a:pPr>
                <a:lnSpc>
                  <a:spcPts val="3500"/>
                </a:lnSpc>
              </a:pPr>
              <a:r>
                <a:rPr lang="en-US" sz="2500">
                  <a:solidFill>
                    <a:srgbClr val="FFFFFF"/>
                  </a:solidFill>
                  <a:latin typeface="Heebo Regular"/>
                </a:rPr>
                <a:t>Conține o listă de dicționare</a:t>
              </a:r>
            </a:p>
          </p:txBody>
        </p:sp>
      </p:grpSp>
      <p:sp>
        <p:nvSpPr>
          <p:cNvPr name="TextBox 33" id="33"/>
          <p:cNvSpPr txBox="true"/>
          <p:nvPr/>
        </p:nvSpPr>
        <p:spPr>
          <a:xfrm rot="0">
            <a:off x="1455677" y="1380833"/>
            <a:ext cx="5446961" cy="971550"/>
          </a:xfrm>
          <a:prstGeom prst="rect">
            <a:avLst/>
          </a:prstGeom>
        </p:spPr>
        <p:txBody>
          <a:bodyPr anchor="t" rtlCol="false" tIns="0" lIns="0" bIns="0" rIns="0">
            <a:spAutoFit/>
          </a:bodyPr>
          <a:lstStyle/>
          <a:p>
            <a:pPr>
              <a:lnSpc>
                <a:spcPts val="7680"/>
              </a:lnSpc>
            </a:pPr>
            <a:r>
              <a:rPr lang="en-US" sz="6400">
                <a:solidFill>
                  <a:srgbClr val="FFFFFF"/>
                </a:solidFill>
                <a:latin typeface="Heebo Bold Bold"/>
              </a:rPr>
              <a:t>Setul de date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16908" y="0"/>
            <a:ext cx="15081854" cy="8588278"/>
          </a:xfrm>
          <a:prstGeom prst="rect">
            <a:avLst/>
          </a:prstGeom>
        </p:spPr>
      </p:pic>
      <p:sp>
        <p:nvSpPr>
          <p:cNvPr name="TextBox 3" id="3"/>
          <p:cNvSpPr txBox="true"/>
          <p:nvPr/>
        </p:nvSpPr>
        <p:spPr>
          <a:xfrm rot="0">
            <a:off x="1816908" y="8483503"/>
            <a:ext cx="15081854" cy="90424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Bold"/>
              </a:rPr>
              <a:t>Number of sentences for each user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13736" y="316024"/>
            <a:ext cx="11860527" cy="8294075"/>
          </a:xfrm>
          <a:prstGeom prst="rect">
            <a:avLst/>
          </a:prstGeom>
        </p:spPr>
      </p:pic>
      <p:sp>
        <p:nvSpPr>
          <p:cNvPr name="TextBox 3" id="3"/>
          <p:cNvSpPr txBox="true"/>
          <p:nvPr/>
        </p:nvSpPr>
        <p:spPr>
          <a:xfrm rot="0">
            <a:off x="3213736" y="8505324"/>
            <a:ext cx="11860527" cy="90424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Bold"/>
              </a:rPr>
              <a:t>Varianta interactivă</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2000"/>
          </a:blip>
          <a:srcRect l="0" t="0" r="0" b="0"/>
          <a:stretch>
            <a:fillRect/>
          </a:stretch>
        </p:blipFill>
        <p:spPr>
          <a:xfrm flipH="false" flipV="false" rot="0">
            <a:off x="5237310" y="1251460"/>
            <a:ext cx="7813380" cy="7784080"/>
          </a:xfrm>
          <a:prstGeom prst="rect">
            <a:avLst/>
          </a:prstGeom>
        </p:spPr>
      </p:pic>
      <p:grpSp>
        <p:nvGrpSpPr>
          <p:cNvPr name="Group 3" id="3"/>
          <p:cNvGrpSpPr/>
          <p:nvPr/>
        </p:nvGrpSpPr>
        <p:grpSpPr>
          <a:xfrm rot="0">
            <a:off x="2652177" y="3757225"/>
            <a:ext cx="12983647" cy="2772551"/>
            <a:chOff x="0" y="0"/>
            <a:chExt cx="17311529" cy="3696734"/>
          </a:xfrm>
        </p:grpSpPr>
        <p:sp>
          <p:nvSpPr>
            <p:cNvPr name="TextBox 4" id="4"/>
            <p:cNvSpPr txBox="true"/>
            <p:nvPr/>
          </p:nvSpPr>
          <p:spPr>
            <a:xfrm rot="0">
              <a:off x="0" y="-9525"/>
              <a:ext cx="17311529" cy="1635125"/>
            </a:xfrm>
            <a:prstGeom prst="rect">
              <a:avLst/>
            </a:prstGeom>
          </p:spPr>
          <p:txBody>
            <a:bodyPr anchor="t" rtlCol="false" tIns="0" lIns="0" bIns="0" rIns="0">
              <a:spAutoFit/>
            </a:bodyPr>
            <a:lstStyle/>
            <a:p>
              <a:pPr algn="ctr">
                <a:lnSpc>
                  <a:spcPts val="9600"/>
                </a:lnSpc>
              </a:pPr>
              <a:r>
                <a:rPr lang="en-US" sz="8000">
                  <a:solidFill>
                    <a:srgbClr val="FFFFFF"/>
                  </a:solidFill>
                  <a:latin typeface="Heebo Bold"/>
                </a:rPr>
                <a:t>Do you have any questions?</a:t>
              </a:r>
            </a:p>
          </p:txBody>
        </p:sp>
        <p:sp>
          <p:nvSpPr>
            <p:cNvPr name="TextBox 5" id="5"/>
            <p:cNvSpPr txBox="true"/>
            <p:nvPr/>
          </p:nvSpPr>
          <p:spPr>
            <a:xfrm rot="0">
              <a:off x="0" y="3020459"/>
              <a:ext cx="17311529" cy="676275"/>
            </a:xfrm>
            <a:prstGeom prst="rect">
              <a:avLst/>
            </a:prstGeom>
          </p:spPr>
          <p:txBody>
            <a:bodyPr anchor="t" rtlCol="false" tIns="0" lIns="0" bIns="0" rIns="0">
              <a:spAutoFit/>
            </a:bodyPr>
            <a:lstStyle/>
            <a:p>
              <a:pPr algn="ctr">
                <a:lnSpc>
                  <a:spcPts val="4200"/>
                </a:lnSpc>
              </a:pPr>
            </a:p>
          </p:txBody>
        </p:sp>
        <p:sp>
          <p:nvSpPr>
            <p:cNvPr name="AutoShape 6" id="6"/>
            <p:cNvSpPr/>
            <p:nvPr/>
          </p:nvSpPr>
          <p:spPr>
            <a:xfrm rot="0">
              <a:off x="0" y="2343667"/>
              <a:ext cx="17311529" cy="0"/>
            </a:xfrm>
            <a:prstGeom prst="line">
              <a:avLst/>
            </a:prstGeom>
            <a:ln cap="rnd" w="25400">
              <a:solidFill>
                <a:srgbClr val="64E688"/>
              </a:solidFill>
              <a:prstDash val="solid"/>
              <a:headEnd type="none" len="sm" w="sm"/>
              <a:tailEnd type="none" len="sm" w="sm"/>
            </a:ln>
          </p:spPr>
        </p:sp>
      </p:grpSp>
      <p:pic>
        <p:nvPicPr>
          <p:cNvPr name="Picture 7" id="7"/>
          <p:cNvPicPr>
            <a:picLocks noChangeAspect="true"/>
          </p:cNvPicPr>
          <p:nvPr/>
        </p:nvPicPr>
        <p:blipFill>
          <a:blip r:embed="rId3"/>
          <a:srcRect l="0" t="0" r="0" b="0"/>
          <a:stretch>
            <a:fillRect/>
          </a:stretch>
        </p:blipFill>
        <p:spPr>
          <a:xfrm flipH="false" flipV="false" rot="0">
            <a:off x="15363440" y="560457"/>
            <a:ext cx="2308255" cy="2100512"/>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882225" y="8681592"/>
            <a:ext cx="2421194" cy="223052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43395" y="460067"/>
            <a:ext cx="16115905" cy="7900211"/>
          </a:xfrm>
          <a:prstGeom prst="rect">
            <a:avLst/>
          </a:prstGeom>
        </p:spPr>
      </p:pic>
      <p:sp>
        <p:nvSpPr>
          <p:cNvPr name="TextBox 3" id="3"/>
          <p:cNvSpPr txBox="true"/>
          <p:nvPr/>
        </p:nvSpPr>
        <p:spPr>
          <a:xfrm rot="0">
            <a:off x="1143395" y="8255503"/>
            <a:ext cx="16115905" cy="1820545"/>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Vizualizarea structurii datelor obținute din baza de date pentru un literal ales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703919" y="2520193"/>
            <a:ext cx="10624757" cy="5246614"/>
            <a:chOff x="0" y="0"/>
            <a:chExt cx="41358138" cy="20423074"/>
          </a:xfrm>
        </p:grpSpPr>
        <p:sp>
          <p:nvSpPr>
            <p:cNvPr name="Freeform 3" id="3"/>
            <p:cNvSpPr/>
            <p:nvPr/>
          </p:nvSpPr>
          <p:spPr>
            <a:xfrm>
              <a:off x="0" y="0"/>
              <a:ext cx="41358139" cy="20423074"/>
            </a:xfrm>
            <a:custGeom>
              <a:avLst/>
              <a:gdLst/>
              <a:ahLst/>
              <a:cxnLst/>
              <a:rect r="r" b="b" t="t" l="l"/>
              <a:pathLst>
                <a:path h="20423074" w="41358139">
                  <a:moveTo>
                    <a:pt x="41233678" y="59690"/>
                  </a:moveTo>
                  <a:cubicBezTo>
                    <a:pt x="41269239" y="59690"/>
                    <a:pt x="41298447" y="88900"/>
                    <a:pt x="41298447" y="124460"/>
                  </a:cubicBezTo>
                  <a:lnTo>
                    <a:pt x="41298447" y="20298614"/>
                  </a:lnTo>
                  <a:cubicBezTo>
                    <a:pt x="41298447" y="20334174"/>
                    <a:pt x="41269239" y="20363385"/>
                    <a:pt x="41233678" y="20363385"/>
                  </a:cubicBezTo>
                  <a:lnTo>
                    <a:pt x="124460" y="20363385"/>
                  </a:lnTo>
                  <a:cubicBezTo>
                    <a:pt x="88900" y="20363385"/>
                    <a:pt x="59690" y="20334174"/>
                    <a:pt x="59690" y="20298614"/>
                  </a:cubicBezTo>
                  <a:lnTo>
                    <a:pt x="59690" y="124460"/>
                  </a:lnTo>
                  <a:cubicBezTo>
                    <a:pt x="59690" y="88900"/>
                    <a:pt x="88900" y="59690"/>
                    <a:pt x="124460" y="59690"/>
                  </a:cubicBezTo>
                  <a:lnTo>
                    <a:pt x="41233678" y="59690"/>
                  </a:lnTo>
                  <a:moveTo>
                    <a:pt x="41233678" y="0"/>
                  </a:moveTo>
                  <a:lnTo>
                    <a:pt x="124460" y="0"/>
                  </a:lnTo>
                  <a:cubicBezTo>
                    <a:pt x="55880" y="0"/>
                    <a:pt x="0" y="55880"/>
                    <a:pt x="0" y="124460"/>
                  </a:cubicBezTo>
                  <a:lnTo>
                    <a:pt x="0" y="20298614"/>
                  </a:lnTo>
                  <a:cubicBezTo>
                    <a:pt x="0" y="20367194"/>
                    <a:pt x="55880" y="20423074"/>
                    <a:pt x="124460" y="20423074"/>
                  </a:cubicBezTo>
                  <a:lnTo>
                    <a:pt x="41233678" y="20423074"/>
                  </a:lnTo>
                  <a:cubicBezTo>
                    <a:pt x="41302257" y="20423074"/>
                    <a:pt x="41358139" y="20367194"/>
                    <a:pt x="41358139" y="20298614"/>
                  </a:cubicBezTo>
                  <a:lnTo>
                    <a:pt x="41358139" y="124460"/>
                  </a:lnTo>
                  <a:cubicBezTo>
                    <a:pt x="41358139" y="55880"/>
                    <a:pt x="41302257" y="0"/>
                    <a:pt x="41233678" y="0"/>
                  </a:cubicBezTo>
                  <a:close/>
                </a:path>
              </a:pathLst>
            </a:custGeom>
            <a:solidFill>
              <a:srgbClr val="64E688">
                <a:alpha val="49804"/>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90041" y="3429202"/>
            <a:ext cx="6484162" cy="6395005"/>
          </a:xfrm>
          <a:prstGeom prst="rect">
            <a:avLst/>
          </a:prstGeom>
        </p:spPr>
      </p:pic>
      <p:sp>
        <p:nvSpPr>
          <p:cNvPr name="TextBox 5" id="5"/>
          <p:cNvSpPr txBox="true"/>
          <p:nvPr/>
        </p:nvSpPr>
        <p:spPr>
          <a:xfrm rot="0">
            <a:off x="2595904" y="4370390"/>
            <a:ext cx="8036328" cy="1733550"/>
          </a:xfrm>
          <a:prstGeom prst="rect">
            <a:avLst/>
          </a:prstGeom>
        </p:spPr>
        <p:txBody>
          <a:bodyPr anchor="t" rtlCol="false" tIns="0" lIns="0" bIns="0" rIns="0">
            <a:spAutoFit/>
          </a:bodyPr>
          <a:lstStyle/>
          <a:p>
            <a:pPr>
              <a:lnSpc>
                <a:spcPts val="13619"/>
              </a:lnSpc>
            </a:pPr>
            <a:r>
              <a:rPr lang="en-US" sz="11349">
                <a:solidFill>
                  <a:srgbClr val="64E688"/>
                </a:solidFill>
                <a:latin typeface="Heebo Bold Bold"/>
              </a:rPr>
              <a:t>Obiective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AutoShape 2" id="2"/>
          <p:cNvSpPr/>
          <p:nvPr/>
        </p:nvSpPr>
        <p:spPr>
          <a:xfrm rot="0">
            <a:off x="6669512" y="4355453"/>
            <a:ext cx="11005295" cy="0"/>
          </a:xfrm>
          <a:prstGeom prst="line">
            <a:avLst/>
          </a:prstGeom>
          <a:ln cap="rnd" w="9525">
            <a:solidFill>
              <a:srgbClr val="64E688">
                <a:alpha val="49804"/>
              </a:srgbClr>
            </a:solidFill>
            <a:prstDash val="solid"/>
            <a:headEnd type="none" len="sm" w="sm"/>
            <a:tailEnd type="none" len="sm" w="sm"/>
          </a:ln>
        </p:spPr>
      </p:sp>
      <p:sp>
        <p:nvSpPr>
          <p:cNvPr name="AutoShape 3" id="3"/>
          <p:cNvSpPr/>
          <p:nvPr/>
        </p:nvSpPr>
        <p:spPr>
          <a:xfrm rot="0">
            <a:off x="6669512" y="5491175"/>
            <a:ext cx="11005295" cy="0"/>
          </a:xfrm>
          <a:prstGeom prst="line">
            <a:avLst/>
          </a:prstGeom>
          <a:ln cap="rnd" w="9525">
            <a:solidFill>
              <a:srgbClr val="64E688">
                <a:alpha val="49804"/>
              </a:srgbClr>
            </a:solidFill>
            <a:prstDash val="solid"/>
            <a:headEnd type="none" len="sm" w="sm"/>
            <a:tailEnd type="none" len="sm" w="sm"/>
          </a:ln>
        </p:spPr>
      </p:sp>
      <p:sp>
        <p:nvSpPr>
          <p:cNvPr name="AutoShape 4" id="4"/>
          <p:cNvSpPr/>
          <p:nvPr/>
        </p:nvSpPr>
        <p:spPr>
          <a:xfrm rot="0">
            <a:off x="6880704" y="7536494"/>
            <a:ext cx="11005295" cy="0"/>
          </a:xfrm>
          <a:prstGeom prst="line">
            <a:avLst/>
          </a:prstGeom>
          <a:ln cap="rnd" w="9525">
            <a:solidFill>
              <a:srgbClr val="64E688">
                <a:alpha val="49804"/>
              </a:srgbClr>
            </a:solidFill>
            <a:prstDash val="solid"/>
            <a:headEnd type="none" len="sm" w="sm"/>
            <a:tailEnd type="none" len="sm" w="sm"/>
          </a:ln>
        </p:spPr>
      </p:sp>
      <p:sp>
        <p:nvSpPr>
          <p:cNvPr name="AutoShape 5" id="5"/>
          <p:cNvSpPr/>
          <p:nvPr/>
        </p:nvSpPr>
        <p:spPr>
          <a:xfrm rot="0">
            <a:off x="6985887" y="8480326"/>
            <a:ext cx="11005295" cy="0"/>
          </a:xfrm>
          <a:prstGeom prst="line">
            <a:avLst/>
          </a:prstGeom>
          <a:ln cap="rnd" w="9525">
            <a:solidFill>
              <a:srgbClr val="64E688">
                <a:alpha val="49804"/>
              </a:srgbClr>
            </a:solidFill>
            <a:prstDash val="solid"/>
            <a:headEnd type="none" len="sm" w="sm"/>
            <a:tailEnd type="none" len="sm" w="sm"/>
          </a:ln>
        </p:spPr>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5680" y="2713304"/>
            <a:ext cx="5573014" cy="4823190"/>
          </a:xfrm>
          <a:prstGeom prst="rect">
            <a:avLst/>
          </a:prstGeom>
        </p:spPr>
      </p:pic>
      <p:sp>
        <p:nvSpPr>
          <p:cNvPr name="TextBox 7" id="7"/>
          <p:cNvSpPr txBox="true"/>
          <p:nvPr/>
        </p:nvSpPr>
        <p:spPr>
          <a:xfrm rot="0">
            <a:off x="6669512" y="6390853"/>
            <a:ext cx="11005295" cy="459314"/>
          </a:xfrm>
          <a:prstGeom prst="rect">
            <a:avLst/>
          </a:prstGeom>
        </p:spPr>
        <p:txBody>
          <a:bodyPr anchor="t" rtlCol="false" tIns="0" lIns="0" bIns="0" rIns="0">
            <a:spAutoFit/>
          </a:bodyPr>
          <a:lstStyle/>
          <a:p>
            <a:pPr algn="ctr">
              <a:lnSpc>
                <a:spcPts val="3716"/>
              </a:lnSpc>
            </a:pPr>
            <a:r>
              <a:rPr lang="en-US" sz="2654">
                <a:solidFill>
                  <a:srgbClr val="FFFFFF"/>
                </a:solidFill>
                <a:latin typeface="Heebo Regular"/>
              </a:rPr>
              <a:t>Determinare datelor despre fiecare literal</a:t>
            </a:r>
          </a:p>
        </p:txBody>
      </p:sp>
      <p:sp>
        <p:nvSpPr>
          <p:cNvPr name="TextBox 8" id="8"/>
          <p:cNvSpPr txBox="true"/>
          <p:nvPr/>
        </p:nvSpPr>
        <p:spPr>
          <a:xfrm rot="0">
            <a:off x="5602673" y="1486740"/>
            <a:ext cx="12388508" cy="851949"/>
          </a:xfrm>
          <a:prstGeom prst="rect">
            <a:avLst/>
          </a:prstGeom>
        </p:spPr>
        <p:txBody>
          <a:bodyPr anchor="t" rtlCol="false" tIns="0" lIns="0" bIns="0" rIns="0">
            <a:spAutoFit/>
          </a:bodyPr>
          <a:lstStyle/>
          <a:p>
            <a:pPr algn="ctr">
              <a:lnSpc>
                <a:spcPts val="6927"/>
              </a:lnSpc>
            </a:pPr>
            <a:r>
              <a:rPr lang="en-US" sz="4948">
                <a:solidFill>
                  <a:srgbClr val="FFFFFF"/>
                </a:solidFill>
                <a:latin typeface="Heebo Regular Bold"/>
              </a:rPr>
              <a:t>STABILIREA </a:t>
            </a:r>
            <a:r>
              <a:rPr lang="en-US" sz="4948">
                <a:solidFill>
                  <a:srgbClr val="7BFFA0"/>
                </a:solidFill>
                <a:latin typeface="Heebo Regular Bold"/>
              </a:rPr>
              <a:t>STATISTICILOR</a:t>
            </a:r>
          </a:p>
        </p:txBody>
      </p:sp>
      <p:sp>
        <p:nvSpPr>
          <p:cNvPr name="TextBox 9" id="9"/>
          <p:cNvSpPr txBox="true"/>
          <p:nvPr/>
        </p:nvSpPr>
        <p:spPr>
          <a:xfrm rot="0">
            <a:off x="6669512" y="3538390"/>
            <a:ext cx="11005295" cy="459314"/>
          </a:xfrm>
          <a:prstGeom prst="rect">
            <a:avLst/>
          </a:prstGeom>
        </p:spPr>
        <p:txBody>
          <a:bodyPr anchor="t" rtlCol="false" tIns="0" lIns="0" bIns="0" rIns="0">
            <a:spAutoFit/>
          </a:bodyPr>
          <a:lstStyle/>
          <a:p>
            <a:pPr algn="ctr">
              <a:lnSpc>
                <a:spcPts val="3716"/>
              </a:lnSpc>
            </a:pPr>
            <a:r>
              <a:rPr lang="en-US" sz="2654">
                <a:solidFill>
                  <a:srgbClr val="FFFFFF"/>
                </a:solidFill>
                <a:latin typeface="Heebo Regular"/>
              </a:rPr>
              <a:t>Determinarea numărului mediu de poropoziții per literal</a:t>
            </a:r>
          </a:p>
        </p:txBody>
      </p:sp>
      <p:sp>
        <p:nvSpPr>
          <p:cNvPr name="TextBox 10" id="10"/>
          <p:cNvSpPr txBox="true"/>
          <p:nvPr/>
        </p:nvSpPr>
        <p:spPr>
          <a:xfrm rot="0">
            <a:off x="6669512" y="4674113"/>
            <a:ext cx="11005295" cy="459314"/>
          </a:xfrm>
          <a:prstGeom prst="rect">
            <a:avLst/>
          </a:prstGeom>
        </p:spPr>
        <p:txBody>
          <a:bodyPr anchor="t" rtlCol="false" tIns="0" lIns="0" bIns="0" rIns="0">
            <a:spAutoFit/>
          </a:bodyPr>
          <a:lstStyle/>
          <a:p>
            <a:pPr algn="ctr">
              <a:lnSpc>
                <a:spcPts val="3716"/>
              </a:lnSpc>
            </a:pPr>
            <a:r>
              <a:rPr lang="en-US" sz="2654">
                <a:solidFill>
                  <a:srgbClr val="FFFFFF"/>
                </a:solidFill>
                <a:latin typeface="Heebo Regular"/>
              </a:rPr>
              <a:t>Determinarea numărului mediu de synset-uri candidat unui literal</a:t>
            </a:r>
          </a:p>
        </p:txBody>
      </p:sp>
      <p:sp>
        <p:nvSpPr>
          <p:cNvPr name="TextBox 11" id="11"/>
          <p:cNvSpPr txBox="true"/>
          <p:nvPr/>
        </p:nvSpPr>
        <p:spPr>
          <a:xfrm rot="0">
            <a:off x="6880704" y="7777771"/>
            <a:ext cx="11005295" cy="459314"/>
          </a:xfrm>
          <a:prstGeom prst="rect">
            <a:avLst/>
          </a:prstGeom>
        </p:spPr>
        <p:txBody>
          <a:bodyPr anchor="t" rtlCol="false" tIns="0" lIns="0" bIns="0" rIns="0">
            <a:spAutoFit/>
          </a:bodyPr>
          <a:lstStyle/>
          <a:p>
            <a:pPr algn="ctr">
              <a:lnSpc>
                <a:spcPts val="3716"/>
              </a:lnSpc>
            </a:pPr>
            <a:r>
              <a:rPr lang="en-US" sz="2654">
                <a:solidFill>
                  <a:srgbClr val="FFFFFF"/>
                </a:solidFill>
                <a:latin typeface="Heebo Regular"/>
              </a:rPr>
              <a:t>Determinarea datelor despre fiecare synset</a:t>
            </a:r>
          </a:p>
        </p:txBody>
      </p:sp>
      <p:sp>
        <p:nvSpPr>
          <p:cNvPr name="TextBox 12" id="12"/>
          <p:cNvSpPr txBox="true"/>
          <p:nvPr/>
        </p:nvSpPr>
        <p:spPr>
          <a:xfrm rot="0">
            <a:off x="6985887" y="8798986"/>
            <a:ext cx="11005295" cy="459314"/>
          </a:xfrm>
          <a:prstGeom prst="rect">
            <a:avLst/>
          </a:prstGeom>
        </p:spPr>
        <p:txBody>
          <a:bodyPr anchor="t" rtlCol="false" tIns="0" lIns="0" bIns="0" rIns="0">
            <a:spAutoFit/>
          </a:bodyPr>
          <a:lstStyle/>
          <a:p>
            <a:pPr algn="ctr">
              <a:lnSpc>
                <a:spcPts val="3716"/>
              </a:lnSpc>
            </a:pPr>
            <a:r>
              <a:rPr lang="en-US" sz="2654">
                <a:solidFill>
                  <a:srgbClr val="FFFFFF"/>
                </a:solidFill>
                <a:latin typeface="Heebo Regular"/>
              </a:rPr>
              <a:t>Determinarea numărului de propoziții realizate de ficare utilizator</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8473611" y="1028700"/>
            <a:ext cx="8402945" cy="8561569"/>
            <a:chOff x="0" y="0"/>
            <a:chExt cx="11203926" cy="11415425"/>
          </a:xfrm>
        </p:grpSpPr>
        <p:sp>
          <p:nvSpPr>
            <p:cNvPr name="AutoShape 3" id="3"/>
            <p:cNvSpPr/>
            <p:nvPr/>
          </p:nvSpPr>
          <p:spPr>
            <a:xfrm rot="0">
              <a:off x="39" y="3597885"/>
              <a:ext cx="11203849" cy="0"/>
            </a:xfrm>
            <a:prstGeom prst="line">
              <a:avLst/>
            </a:prstGeom>
            <a:ln cap="rnd" w="27665">
              <a:solidFill>
                <a:srgbClr val="64E688"/>
              </a:solidFill>
              <a:prstDash val="solid"/>
              <a:headEnd type="none" len="sm" w="sm"/>
              <a:tailEnd type="none" len="sm" w="sm"/>
            </a:ln>
          </p:spPr>
        </p:sp>
        <p:sp>
          <p:nvSpPr>
            <p:cNvPr name="AutoShape 4" id="4"/>
            <p:cNvSpPr/>
            <p:nvPr/>
          </p:nvSpPr>
          <p:spPr>
            <a:xfrm rot="0">
              <a:off x="78" y="7914368"/>
              <a:ext cx="11203849" cy="0"/>
            </a:xfrm>
            <a:prstGeom prst="line">
              <a:avLst/>
            </a:prstGeom>
            <a:ln cap="rnd" w="27665">
              <a:solidFill>
                <a:srgbClr val="64E688"/>
              </a:solidFill>
              <a:prstDash val="solid"/>
              <a:headEnd type="none" len="sm" w="sm"/>
              <a:tailEnd type="none" len="sm" w="sm"/>
            </a:ln>
          </p:spPr>
        </p:sp>
        <p:sp>
          <p:nvSpPr>
            <p:cNvPr name="TextBox 5" id="5"/>
            <p:cNvSpPr txBox="true"/>
            <p:nvPr/>
          </p:nvSpPr>
          <p:spPr>
            <a:xfrm rot="0">
              <a:off x="39" y="-57150"/>
              <a:ext cx="11203888" cy="1340815"/>
            </a:xfrm>
            <a:prstGeom prst="rect">
              <a:avLst/>
            </a:prstGeom>
          </p:spPr>
          <p:txBody>
            <a:bodyPr anchor="t" rtlCol="false" tIns="0" lIns="0" bIns="0" rIns="0">
              <a:spAutoFit/>
            </a:bodyPr>
            <a:lstStyle/>
            <a:p>
              <a:pPr>
                <a:lnSpc>
                  <a:spcPts val="4117"/>
                </a:lnSpc>
              </a:pPr>
              <a:r>
                <a:rPr lang="en-US" sz="2940">
                  <a:solidFill>
                    <a:srgbClr val="FFFFFF"/>
                  </a:solidFill>
                  <a:latin typeface="Heebo Regular Bold"/>
                </a:rPr>
                <a:t>Creare dicționar de tipul {literal: număr propoziții asociate}</a:t>
              </a:r>
            </a:p>
          </p:txBody>
        </p:sp>
        <p:sp>
          <p:nvSpPr>
            <p:cNvPr name="TextBox 6" id="6"/>
            <p:cNvSpPr txBox="true"/>
            <p:nvPr/>
          </p:nvSpPr>
          <p:spPr>
            <a:xfrm rot="0">
              <a:off x="39" y="1660400"/>
              <a:ext cx="11203888" cy="1091221"/>
            </a:xfrm>
            <a:prstGeom prst="rect">
              <a:avLst/>
            </a:prstGeom>
          </p:spPr>
          <p:txBody>
            <a:bodyPr anchor="t" rtlCol="false" tIns="0" lIns="0" bIns="0" rIns="0">
              <a:spAutoFit/>
            </a:bodyPr>
            <a:lstStyle/>
            <a:p>
              <a:pPr>
                <a:lnSpc>
                  <a:spcPts val="3354"/>
                </a:lnSpc>
              </a:pPr>
              <a:r>
                <a:rPr lang="en-US" sz="2396">
                  <a:solidFill>
                    <a:srgbClr val="FFFFFF"/>
                  </a:solidFill>
                  <a:latin typeface="Heebo Regular"/>
                </a:rPr>
                <a:t>Aplicarea funcției de medie numpy.mean() pe valorile din dicționar.</a:t>
              </a:r>
            </a:p>
          </p:txBody>
        </p:sp>
        <p:sp>
          <p:nvSpPr>
            <p:cNvPr name="TextBox 7" id="7"/>
            <p:cNvSpPr txBox="true"/>
            <p:nvPr/>
          </p:nvSpPr>
          <p:spPr>
            <a:xfrm rot="0">
              <a:off x="39" y="4414664"/>
              <a:ext cx="11203888" cy="643355"/>
            </a:xfrm>
            <a:prstGeom prst="rect">
              <a:avLst/>
            </a:prstGeom>
          </p:spPr>
          <p:txBody>
            <a:bodyPr anchor="t" rtlCol="false" tIns="0" lIns="0" bIns="0" rIns="0">
              <a:spAutoFit/>
            </a:bodyPr>
            <a:lstStyle/>
            <a:p>
              <a:pPr>
                <a:lnSpc>
                  <a:spcPts val="4117"/>
                </a:lnSpc>
              </a:pPr>
              <a:r>
                <a:rPr lang="en-US" sz="2940">
                  <a:solidFill>
                    <a:srgbClr val="FF66C4"/>
                  </a:solidFill>
                  <a:latin typeface="Heebo Regular Bold"/>
                </a:rPr>
                <a:t>Rezultat obținut</a:t>
              </a:r>
            </a:p>
          </p:txBody>
        </p:sp>
        <p:sp>
          <p:nvSpPr>
            <p:cNvPr name="TextBox 8" id="8"/>
            <p:cNvSpPr txBox="true"/>
            <p:nvPr/>
          </p:nvSpPr>
          <p:spPr>
            <a:xfrm rot="0">
              <a:off x="39" y="5434755"/>
              <a:ext cx="11203888" cy="1633349"/>
            </a:xfrm>
            <a:prstGeom prst="rect">
              <a:avLst/>
            </a:prstGeom>
          </p:spPr>
          <p:txBody>
            <a:bodyPr anchor="t" rtlCol="false" tIns="0" lIns="0" bIns="0" rIns="0">
              <a:spAutoFit/>
            </a:bodyPr>
            <a:lstStyle/>
            <a:p>
              <a:pPr>
                <a:lnSpc>
                  <a:spcPts val="3354"/>
                </a:lnSpc>
              </a:pPr>
              <a:r>
                <a:rPr lang="en-US" sz="2396">
                  <a:solidFill>
                    <a:srgbClr val="FF66C4"/>
                  </a:solidFill>
                  <a:latin typeface="Heebo Regular"/>
                </a:rPr>
                <a:t>34.463941</a:t>
              </a:r>
            </a:p>
            <a:p>
              <a:pPr>
                <a:lnSpc>
                  <a:spcPts val="3354"/>
                </a:lnSpc>
              </a:pPr>
              <a:r>
                <a:rPr lang="en-US" sz="2396">
                  <a:solidFill>
                    <a:srgbClr val="FFFFFF"/>
                  </a:solidFill>
                  <a:latin typeface="Heebo Regular"/>
                </a:rPr>
                <a:t>În medie, fiecare literal are asociate 34 de propoziții în care acesta apare cu diferite sensuri care trebuie dezambiguizate.</a:t>
              </a:r>
            </a:p>
          </p:txBody>
        </p:sp>
        <p:sp>
          <p:nvSpPr>
            <p:cNvPr name="TextBox 9" id="9"/>
            <p:cNvSpPr txBox="true"/>
            <p:nvPr/>
          </p:nvSpPr>
          <p:spPr>
            <a:xfrm rot="0">
              <a:off x="0" y="8731147"/>
              <a:ext cx="11203888" cy="649185"/>
            </a:xfrm>
            <a:prstGeom prst="rect">
              <a:avLst/>
            </a:prstGeom>
          </p:spPr>
          <p:txBody>
            <a:bodyPr anchor="t" rtlCol="false" tIns="0" lIns="0" bIns="0" rIns="0">
              <a:spAutoFit/>
            </a:bodyPr>
            <a:lstStyle/>
            <a:p>
              <a:pPr>
                <a:lnSpc>
                  <a:spcPts val="4117"/>
                </a:lnSpc>
              </a:pPr>
              <a:r>
                <a:rPr lang="en-US" sz="2940">
                  <a:solidFill>
                    <a:srgbClr val="FFFFFF"/>
                  </a:solidFill>
                  <a:latin typeface="Heebo Regular Bold"/>
                </a:rPr>
                <a:t>Cum am găsit numărul de propoziții?</a:t>
              </a:r>
            </a:p>
          </p:txBody>
        </p:sp>
        <p:sp>
          <p:nvSpPr>
            <p:cNvPr name="TextBox 10" id="10"/>
            <p:cNvSpPr txBox="true"/>
            <p:nvPr/>
          </p:nvSpPr>
          <p:spPr>
            <a:xfrm rot="0">
              <a:off x="0" y="9757067"/>
              <a:ext cx="11203888" cy="1658358"/>
            </a:xfrm>
            <a:prstGeom prst="rect">
              <a:avLst/>
            </a:prstGeom>
          </p:spPr>
          <p:txBody>
            <a:bodyPr anchor="t" rtlCol="false" tIns="0" lIns="0" bIns="0" rIns="0">
              <a:spAutoFit/>
            </a:bodyPr>
            <a:lstStyle/>
            <a:p>
              <a:pPr>
                <a:lnSpc>
                  <a:spcPts val="3354"/>
                </a:lnSpc>
              </a:pPr>
              <a:r>
                <a:rPr lang="en-US" sz="2396">
                  <a:solidFill>
                    <a:srgbClr val="FFFFFF"/>
                  </a:solidFill>
                  <a:latin typeface="Heebo Regular"/>
                </a:rPr>
                <a:t>Ceea ce returnează baza de date pentru un singur cuvânt este o listă de dicționare cu structura din slide-ul anterior, având de fiecare dată altă propoziție asociată literalului respectiv.</a:t>
              </a:r>
            </a:p>
          </p:txBody>
        </p:sp>
      </p:grpSp>
      <p:grpSp>
        <p:nvGrpSpPr>
          <p:cNvPr name="Group 11" id="11"/>
          <p:cNvGrpSpPr/>
          <p:nvPr/>
        </p:nvGrpSpPr>
        <p:grpSpPr>
          <a:xfrm rot="0">
            <a:off x="1386169" y="1440728"/>
            <a:ext cx="6342501" cy="6161166"/>
            <a:chOff x="0" y="0"/>
            <a:chExt cx="8456668" cy="8214889"/>
          </a:xfrm>
        </p:grpSpPr>
        <p:sp>
          <p:nvSpPr>
            <p:cNvPr name="TextBox 12" id="12"/>
            <p:cNvSpPr txBox="true"/>
            <p:nvPr/>
          </p:nvSpPr>
          <p:spPr>
            <a:xfrm rot="0">
              <a:off x="0" y="0"/>
              <a:ext cx="8456668" cy="6578267"/>
            </a:xfrm>
            <a:prstGeom prst="rect">
              <a:avLst/>
            </a:prstGeom>
          </p:spPr>
          <p:txBody>
            <a:bodyPr anchor="t" rtlCol="false" tIns="0" lIns="0" bIns="0" rIns="0">
              <a:spAutoFit/>
            </a:bodyPr>
            <a:lstStyle/>
            <a:p>
              <a:pPr>
                <a:lnSpc>
                  <a:spcPts val="7843"/>
                </a:lnSpc>
              </a:pPr>
              <a:r>
                <a:rPr lang="en-US" sz="6536">
                  <a:solidFill>
                    <a:srgbClr val="FFFFFF"/>
                  </a:solidFill>
                  <a:latin typeface="Heebo Bold Bold"/>
                </a:rPr>
                <a:t>Determinarea numărului mediu de propoziții per literal</a:t>
              </a:r>
            </a:p>
          </p:txBody>
        </p:sp>
        <p:sp>
          <p:nvSpPr>
            <p:cNvPr name="TextBox 13" id="13"/>
            <p:cNvSpPr txBox="true"/>
            <p:nvPr/>
          </p:nvSpPr>
          <p:spPr>
            <a:xfrm rot="0">
              <a:off x="0" y="6970289"/>
              <a:ext cx="8456668" cy="1244600"/>
            </a:xfrm>
            <a:prstGeom prst="rect">
              <a:avLst/>
            </a:prstGeom>
          </p:spPr>
          <p:txBody>
            <a:bodyPr anchor="t" rtlCol="false" tIns="0" lIns="0" bIns="0" rIns="0">
              <a:spAutoFit/>
            </a:bodyPr>
            <a:lstStyle/>
            <a:p>
              <a:pPr>
                <a:lnSpc>
                  <a:spcPts val="3719"/>
                </a:lnSpc>
              </a:pPr>
              <a:r>
                <a:rPr lang="en-US" sz="3099">
                  <a:solidFill>
                    <a:srgbClr val="64E688"/>
                  </a:solidFill>
                  <a:latin typeface="Heebo Regular"/>
                </a:rPr>
                <a:t>Pași urmați pentru obținerea rezultatului final</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119" r="0" b="729"/>
          <a:stretch>
            <a:fillRect/>
          </a:stretch>
        </p:blipFill>
        <p:spPr>
          <a:xfrm flipH="false" flipV="false" rot="0">
            <a:off x="358286" y="3430681"/>
            <a:ext cx="17571428" cy="3425637"/>
          </a:xfrm>
          <a:prstGeom prst="rect">
            <a:avLst/>
          </a:prstGeom>
        </p:spPr>
      </p:pic>
      <p:sp>
        <p:nvSpPr>
          <p:cNvPr name="TextBox 3" id="3"/>
          <p:cNvSpPr txBox="true"/>
          <p:nvPr/>
        </p:nvSpPr>
        <p:spPr>
          <a:xfrm rot="0">
            <a:off x="581417" y="8757602"/>
            <a:ext cx="17529572" cy="896620"/>
          </a:xfrm>
          <a:prstGeom prst="rect">
            <a:avLst/>
          </a:prstGeom>
        </p:spPr>
        <p:txBody>
          <a:bodyPr anchor="t" rtlCol="false" tIns="0" lIns="0" bIns="0" rIns="0">
            <a:spAutoFit/>
          </a:bodyPr>
          <a:lstStyle/>
          <a:p>
            <a:pPr algn="ctr">
              <a:lnSpc>
                <a:spcPts val="7279"/>
              </a:lnSpc>
            </a:pPr>
            <a:r>
              <a:rPr lang="en-US" sz="5199">
                <a:solidFill>
                  <a:srgbClr val="7BFFA0"/>
                </a:solidFill>
                <a:latin typeface="DejaVu Serif"/>
              </a:rPr>
              <a:t>Distribuția numărului mediu de propoziții per literal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DAE2ch2gNsA</dc:identifier>
  <dcterms:modified xsi:type="dcterms:W3CDTF">2011-08-01T06:04:30Z</dcterms:modified>
  <cp:revision>1</cp:revision>
  <dc:title>Shirley Lane Elementary School</dc:title>
</cp:coreProperties>
</file>